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2" r:id="rId1"/>
  </p:sldMasterIdLst>
  <p:notesMasterIdLst>
    <p:notesMasterId r:id="rId40"/>
  </p:notesMasterIdLst>
  <p:handoutMasterIdLst>
    <p:handoutMasterId r:id="rId41"/>
  </p:handoutMasterIdLst>
  <p:sldIdLst>
    <p:sldId id="538" r:id="rId2"/>
    <p:sldId id="580" r:id="rId3"/>
    <p:sldId id="549" r:id="rId4"/>
    <p:sldId id="585" r:id="rId5"/>
    <p:sldId id="588" r:id="rId6"/>
    <p:sldId id="587" r:id="rId7"/>
    <p:sldId id="586" r:id="rId8"/>
    <p:sldId id="577" r:id="rId9"/>
    <p:sldId id="597" r:id="rId10"/>
    <p:sldId id="567" r:id="rId11"/>
    <p:sldId id="568" r:id="rId12"/>
    <p:sldId id="581" r:id="rId13"/>
    <p:sldId id="569" r:id="rId14"/>
    <p:sldId id="570" r:id="rId15"/>
    <p:sldId id="571" r:id="rId16"/>
    <p:sldId id="582" r:id="rId17"/>
    <p:sldId id="572" r:id="rId18"/>
    <p:sldId id="573" r:id="rId19"/>
    <p:sldId id="574" r:id="rId20"/>
    <p:sldId id="598" r:id="rId21"/>
    <p:sldId id="599" r:id="rId22"/>
    <p:sldId id="583" r:id="rId23"/>
    <p:sldId id="576" r:id="rId24"/>
    <p:sldId id="595" r:id="rId25"/>
    <p:sldId id="596" r:id="rId26"/>
    <p:sldId id="575" r:id="rId27"/>
    <p:sldId id="578" r:id="rId28"/>
    <p:sldId id="566" r:id="rId29"/>
    <p:sldId id="560" r:id="rId30"/>
    <p:sldId id="561" r:id="rId31"/>
    <p:sldId id="562" r:id="rId32"/>
    <p:sldId id="594" r:id="rId33"/>
    <p:sldId id="589" r:id="rId34"/>
    <p:sldId id="590" r:id="rId35"/>
    <p:sldId id="591" r:id="rId36"/>
    <p:sldId id="545" r:id="rId37"/>
    <p:sldId id="557" r:id="rId38"/>
    <p:sldId id="558" r:id="rId39"/>
  </p:sldIdLst>
  <p:sldSz cx="9144000" cy="6858000" type="screen4x3"/>
  <p:notesSz cx="7099300" cy="10234613"/>
  <p:embeddedFontLst>
    <p:embeddedFont>
      <p:font typeface="Garamond" panose="02020404030301010803" pitchFamily="18" charset="0"/>
      <p:regular r:id="rId42"/>
      <p:bold r:id="rId43"/>
      <p:italic r:id="rId44"/>
    </p:embeddedFont>
  </p:embeddedFontLst>
  <p:custDataLst>
    <p:tags r:id="rId4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aramond" panose="02020404030301010803" pitchFamily="18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aramond" panose="02020404030301010803" pitchFamily="18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aramond" panose="02020404030301010803" pitchFamily="18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aramond" panose="02020404030301010803" pitchFamily="18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aramond" panose="02020404030301010803" pitchFamily="18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Garamond" panose="02020404030301010803" pitchFamily="18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Garamond" panose="02020404030301010803" pitchFamily="18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Garamond" panose="02020404030301010803" pitchFamily="18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Garamond" panose="02020404030301010803" pitchFamily="18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mp" initials="t" lastIdx="1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  <a:srgbClr val="00FF00"/>
    <a:srgbClr val="92D050"/>
    <a:srgbClr val="FFCC00"/>
    <a:srgbClr val="00FFFF"/>
    <a:srgbClr val="000000"/>
    <a:srgbClr val="00B0F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361" autoAdjust="0"/>
    <p:restoredTop sz="91784" autoAdjust="0"/>
  </p:normalViewPr>
  <p:slideViewPr>
    <p:cSldViewPr snapToGrid="0">
      <p:cViewPr varScale="1">
        <p:scale>
          <a:sx n="67" d="100"/>
          <a:sy n="67" d="100"/>
        </p:scale>
        <p:origin x="-1242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6258"/>
    </p:cViewPr>
  </p:sorterViewPr>
  <p:notesViewPr>
    <p:cSldViewPr snapToGrid="0">
      <p:cViewPr varScale="1">
        <p:scale>
          <a:sx n="77" d="100"/>
          <a:sy n="77" d="100"/>
        </p:scale>
        <p:origin x="-3270" y="-90"/>
      </p:cViewPr>
      <p:guideLst>
        <p:guide orient="horz" pos="3223"/>
        <p:guide pos="2236"/>
      </p:guideLst>
    </p:cSldViewPr>
  </p:notesViewPr>
  <p:gridSpacing cx="38405" cy="384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6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8376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8376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8376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anose="02020603050405020304" pitchFamily="18" charset="0"/>
              </a:defRPr>
            </a:lvl1pPr>
          </a:lstStyle>
          <a:p>
            <a:fld id="{178D8B57-81C9-4707-B7E5-5A5D67F95A20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412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defRPr sz="1300"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1832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defRPr sz="1300"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33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2513"/>
            <a:ext cx="5680075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833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defRPr sz="1300"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1833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defRPr sz="1300">
                <a:latin typeface="Times New Roman" panose="02020603050405020304" pitchFamily="18" charset="0"/>
              </a:defRPr>
            </a:lvl1pPr>
          </a:lstStyle>
          <a:p>
            <a:fld id="{0863621F-474C-4DA4-8279-2543820F2CE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8750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defTabSz="966788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defTabSz="966788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defTabSz="966788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defTabSz="966788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fld id="{9CA36D5D-C39E-4A35-B114-9927810D8E04}" type="slidenum">
              <a:rPr lang="en-US">
                <a:latin typeface="Times New Roman" panose="02020603050405020304" pitchFamily="18" charset="0"/>
              </a:rPr>
              <a:pPr/>
              <a:t>1</a:t>
            </a:fld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69655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30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31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33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34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35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36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520420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37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38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3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4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6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8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9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21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28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1E4FA4-68AE-418B-BFAE-1AC45342FF03}" type="slidenum">
              <a:rPr lang="en-US" smtClean="0"/>
              <a:pPr/>
              <a:t>29</a:t>
            </a:fld>
            <a:endParaRPr lang="en-US" smtClean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9184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8"/>
          <p:cNvSpPr>
            <a:spLocks noChangeArrowheads="1"/>
          </p:cNvSpPr>
          <p:nvPr/>
        </p:nvSpPr>
        <p:spPr bwMode="auto">
          <a:xfrm>
            <a:off x="0" y="1447800"/>
            <a:ext cx="9144000" cy="5410200"/>
          </a:xfrm>
          <a:prstGeom prst="rect">
            <a:avLst/>
          </a:prstGeom>
          <a:gradFill rotWithShape="1">
            <a:gsLst>
              <a:gs pos="0">
                <a:srgbClr val="598CE7"/>
              </a:gs>
              <a:gs pos="100000">
                <a:srgbClr val="2254D2"/>
              </a:gs>
            </a:gsLst>
            <a:path path="rect">
              <a:fillToRect l="100000" t="10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Rectangle 24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gradFill rotWithShape="1">
            <a:gsLst>
              <a:gs pos="0">
                <a:srgbClr val="598CE7"/>
              </a:gs>
              <a:gs pos="100000">
                <a:srgbClr val="2254D2"/>
              </a:gs>
            </a:gsLst>
            <a:path path="rect">
              <a:fillToRect r="100000" b="10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Rectangle 29"/>
          <p:cNvSpPr>
            <a:spLocks noChangeArrowheads="1"/>
          </p:cNvSpPr>
          <p:nvPr/>
        </p:nvSpPr>
        <p:spPr bwMode="auto">
          <a:xfrm>
            <a:off x="0" y="1143000"/>
            <a:ext cx="9144000" cy="152400"/>
          </a:xfrm>
          <a:prstGeom prst="rect">
            <a:avLst/>
          </a:prstGeom>
          <a:gradFill rotWithShape="1">
            <a:gsLst>
              <a:gs pos="0">
                <a:srgbClr val="C78D25"/>
              </a:gs>
              <a:gs pos="50000">
                <a:srgbClr val="EBD173"/>
              </a:gs>
              <a:gs pos="100000">
                <a:srgbClr val="C78D25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endParaRPr lang="en-US" dirty="0"/>
          </a:p>
        </p:txBody>
      </p:sp>
      <p:sp>
        <p:nvSpPr>
          <p:cNvPr id="7" name="Text Box 30"/>
          <p:cNvSpPr txBox="1">
            <a:spLocks noChangeArrowheads="1"/>
          </p:cNvSpPr>
          <p:nvPr/>
        </p:nvSpPr>
        <p:spPr bwMode="auto">
          <a:xfrm>
            <a:off x="1328738" y="144463"/>
            <a:ext cx="6264275" cy="846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</a:rPr>
              <a:t>Autonomous Flight Systems Laboratory</a:t>
            </a:r>
          </a:p>
          <a:p>
            <a:pPr algn="ctr"/>
            <a:endParaRPr lang="en-US" sz="700" b="1" dirty="0">
              <a:solidFill>
                <a:schemeClr val="bg1"/>
              </a:solidFill>
            </a:endParaRP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Department of Aeronautics and Astronautics</a:t>
            </a:r>
          </a:p>
        </p:txBody>
      </p:sp>
      <p:sp>
        <p:nvSpPr>
          <p:cNvPr id="8" name="Rectangle 33"/>
          <p:cNvSpPr>
            <a:spLocks noChangeArrowheads="1"/>
          </p:cNvSpPr>
          <p:nvPr/>
        </p:nvSpPr>
        <p:spPr bwMode="auto">
          <a:xfrm>
            <a:off x="0" y="1295400"/>
            <a:ext cx="9144000" cy="152400"/>
          </a:xfrm>
          <a:prstGeom prst="rect">
            <a:avLst/>
          </a:prstGeom>
          <a:gradFill rotWithShape="1">
            <a:gsLst>
              <a:gs pos="0">
                <a:srgbClr val="181847"/>
              </a:gs>
              <a:gs pos="50000">
                <a:srgbClr val="333399"/>
              </a:gs>
              <a:gs pos="100000">
                <a:srgbClr val="181847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endParaRPr lang="en-US" dirty="0"/>
          </a:p>
        </p:txBody>
      </p:sp>
      <p:pic>
        <p:nvPicPr>
          <p:cNvPr id="9" name="Picture 34" descr="AFSL_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8" y="71438"/>
            <a:ext cx="1268412" cy="938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 descr="C:\Users\lum\Desktop\TEMP\UniversityArtPack\UniversityArtPack Folder\GIF\UW.Signature_stacked.gif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925" y="115888"/>
            <a:ext cx="170497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91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685800" y="1676400"/>
            <a:ext cx="8001000" cy="2209800"/>
          </a:xfrm>
        </p:spPr>
        <p:txBody>
          <a:bodyPr/>
          <a:lstStyle>
            <a:lvl1pPr>
              <a:defRPr sz="3300">
                <a:solidFill>
                  <a:srgbClr val="FFFFFF"/>
                </a:solidFill>
                <a:latin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4292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4114800"/>
            <a:ext cx="7162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600"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73333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BC8631-A1EB-4626-AAFC-0D6C864600B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009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87313"/>
            <a:ext cx="2209800" cy="64658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87313"/>
            <a:ext cx="6477000" cy="64658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D0F7696-EB99-4082-A4CE-D8F388C37456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331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1268413" y="87313"/>
            <a:ext cx="7680325" cy="76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52400" y="1163638"/>
            <a:ext cx="4343400" cy="26177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63638"/>
            <a:ext cx="4343400" cy="26177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152400" y="3933825"/>
            <a:ext cx="4343400" cy="26193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33825"/>
            <a:ext cx="4343400" cy="26193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B2D423-F084-4544-9491-8931236402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508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8413" y="87313"/>
            <a:ext cx="7680325" cy="76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163638"/>
            <a:ext cx="4343400" cy="53895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63638"/>
            <a:ext cx="4343400" cy="26177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3825"/>
            <a:ext cx="4343400" cy="26193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90604A-4534-4519-BE11-2A87FB661DB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0203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8413" y="87313"/>
            <a:ext cx="7680325" cy="76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52400" y="1163638"/>
            <a:ext cx="4343400" cy="53895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63638"/>
            <a:ext cx="4343400" cy="26177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3825"/>
            <a:ext cx="4343400" cy="26193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98D519-1456-4DD6-BD8E-8F3EA970EE47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498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9B30662-DD84-4BF6-952F-98495FE37EE3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002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DC2F339-82F9-411E-99EE-BDAAF66BF4ED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455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163638"/>
            <a:ext cx="4343400" cy="53895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63638"/>
            <a:ext cx="4343400" cy="53895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F9ED76-CD24-4701-A1EF-5C7C884FCBFD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338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3AC212-3BDC-41F2-9A5C-CCF36CAF0826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139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9E3ECC2-4EAB-41E6-89B9-92FC4F558BA4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923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60CC37-3CF8-4E49-BDFF-F53272FD8E0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714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75E6D4-F705-462B-ACC5-F3A0885BBBBF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545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186FD9-BEC5-4CC1-8072-D994C032FB83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314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2"/>
          <p:cNvSpPr>
            <a:spLocks noChangeArrowheads="1"/>
          </p:cNvSpPr>
          <p:nvPr/>
        </p:nvSpPr>
        <p:spPr bwMode="auto">
          <a:xfrm>
            <a:off x="0" y="6629400"/>
            <a:ext cx="9144000" cy="228600"/>
          </a:xfrm>
          <a:prstGeom prst="rect">
            <a:avLst/>
          </a:prstGeom>
          <a:gradFill rotWithShape="1">
            <a:gsLst>
              <a:gs pos="0">
                <a:srgbClr val="333399"/>
              </a:gs>
              <a:gs pos="50000">
                <a:srgbClr val="181847"/>
              </a:gs>
              <a:gs pos="100000">
                <a:srgbClr val="333399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endParaRPr lang="en-US" dirty="0"/>
          </a:p>
        </p:txBody>
      </p:sp>
      <p:sp>
        <p:nvSpPr>
          <p:cNvPr id="1027" name="Rectangle 21"/>
          <p:cNvSpPr>
            <a:spLocks noChangeArrowheads="1"/>
          </p:cNvSpPr>
          <p:nvPr/>
        </p:nvSpPr>
        <p:spPr bwMode="auto">
          <a:xfrm>
            <a:off x="0" y="1123950"/>
            <a:ext cx="9144000" cy="55054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endParaRPr lang="en-US" dirty="0"/>
          </a:p>
        </p:txBody>
      </p:sp>
      <p:sp>
        <p:nvSpPr>
          <p:cNvPr id="1028" name="Rectangle 17"/>
          <p:cNvSpPr>
            <a:spLocks noChangeArrowheads="1"/>
          </p:cNvSpPr>
          <p:nvPr/>
        </p:nvSpPr>
        <p:spPr bwMode="auto">
          <a:xfrm>
            <a:off x="0" y="0"/>
            <a:ext cx="9144000" cy="931863"/>
          </a:xfrm>
          <a:prstGeom prst="rect">
            <a:avLst/>
          </a:prstGeom>
          <a:gradFill rotWithShape="1">
            <a:gsLst>
              <a:gs pos="0">
                <a:srgbClr val="598CE7"/>
              </a:gs>
              <a:gs pos="100000">
                <a:srgbClr val="2254D2"/>
              </a:gs>
            </a:gsLst>
            <a:path path="rect">
              <a:fillToRect r="100000" b="10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3250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38400" y="6629400"/>
            <a:ext cx="42672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 b="1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 dirty="0"/>
              <a:t>University of Washington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4200" y="6629400"/>
            <a:ext cx="21336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fld id="{CD0B77E2-ED7B-4077-8B81-B687508E0913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1031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1268413" y="87313"/>
            <a:ext cx="7680325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32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163638"/>
            <a:ext cx="8839200" cy="538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53264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6200" y="6629400"/>
            <a:ext cx="21336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19 August 2013</a:t>
            </a:r>
            <a:endParaRPr lang="en-US" dirty="0"/>
          </a:p>
        </p:txBody>
      </p:sp>
      <p:sp>
        <p:nvSpPr>
          <p:cNvPr id="1034" name="Rectangle 19"/>
          <p:cNvSpPr>
            <a:spLocks noChangeArrowheads="1"/>
          </p:cNvSpPr>
          <p:nvPr/>
        </p:nvSpPr>
        <p:spPr bwMode="auto">
          <a:xfrm>
            <a:off x="0" y="931863"/>
            <a:ext cx="9144000" cy="192087"/>
          </a:xfrm>
          <a:prstGeom prst="rect">
            <a:avLst/>
          </a:prstGeom>
          <a:gradFill rotWithShape="1">
            <a:gsLst>
              <a:gs pos="0">
                <a:srgbClr val="C78D25"/>
              </a:gs>
              <a:gs pos="50000">
                <a:srgbClr val="EBD173"/>
              </a:gs>
              <a:gs pos="100000">
                <a:srgbClr val="C78D25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endParaRPr lang="en-US" dirty="0"/>
          </a:p>
        </p:txBody>
      </p:sp>
      <p:sp>
        <p:nvSpPr>
          <p:cNvPr id="1035" name="Text Box 23"/>
          <p:cNvSpPr txBox="1">
            <a:spLocks noChangeArrowheads="1"/>
          </p:cNvSpPr>
          <p:nvPr/>
        </p:nvSpPr>
        <p:spPr bwMode="auto">
          <a:xfrm>
            <a:off x="7231063" y="879475"/>
            <a:ext cx="2189162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Garamond" pitchFamily="18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itchFamily="18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itchFamily="18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itchFamily="18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itchFamily="18" charset="0"/>
              </a:defRPr>
            </a:lvl9pPr>
          </a:lstStyle>
          <a:p>
            <a:pPr>
              <a:defRPr/>
            </a:pPr>
            <a:r>
              <a:rPr lang="en-US" sz="1200" b="1" i="1" dirty="0" smtClean="0">
                <a:solidFill>
                  <a:srgbClr val="DBE7F1"/>
                </a:solidFill>
                <a:cs typeface="+mn-cs"/>
              </a:rPr>
              <a:t>Aeronautics &amp; Astronautics</a:t>
            </a:r>
          </a:p>
        </p:txBody>
      </p:sp>
      <p:sp>
        <p:nvSpPr>
          <p:cNvPr id="1036" name="Text Box 24"/>
          <p:cNvSpPr txBox="1">
            <a:spLocks noChangeArrowheads="1"/>
          </p:cNvSpPr>
          <p:nvPr/>
        </p:nvSpPr>
        <p:spPr bwMode="auto">
          <a:xfrm>
            <a:off x="-38100" y="874713"/>
            <a:ext cx="3419475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Garamond" pitchFamily="18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itchFamily="18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itchFamily="18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itchFamily="18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itchFamily="18" charset="0"/>
              </a:defRPr>
            </a:lvl9pPr>
          </a:lstStyle>
          <a:p>
            <a:pPr>
              <a:defRPr/>
            </a:pPr>
            <a:r>
              <a:rPr lang="en-US" sz="1200" b="1" i="1" dirty="0" smtClean="0">
                <a:solidFill>
                  <a:srgbClr val="DBE7F1"/>
                </a:solidFill>
                <a:cs typeface="+mn-cs"/>
              </a:rPr>
              <a:t>Autonomous Flight Systems Laboratory</a:t>
            </a:r>
          </a:p>
        </p:txBody>
      </p:sp>
      <p:pic>
        <p:nvPicPr>
          <p:cNvPr id="1037" name="Picture 25" descr="AFSL_logo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8" y="71438"/>
            <a:ext cx="1076325" cy="795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612" r:id="rId1"/>
    <p:sldLayoutId id="2147485599" r:id="rId2"/>
    <p:sldLayoutId id="2147485600" r:id="rId3"/>
    <p:sldLayoutId id="2147485601" r:id="rId4"/>
    <p:sldLayoutId id="2147485602" r:id="rId5"/>
    <p:sldLayoutId id="2147485603" r:id="rId6"/>
    <p:sldLayoutId id="2147485604" r:id="rId7"/>
    <p:sldLayoutId id="2147485605" r:id="rId8"/>
    <p:sldLayoutId id="2147485606" r:id="rId9"/>
    <p:sldLayoutId id="2147485607" r:id="rId10"/>
    <p:sldLayoutId id="2147485608" r:id="rId11"/>
    <p:sldLayoutId id="2147485609" r:id="rId12"/>
    <p:sldLayoutId id="2147485610" r:id="rId13"/>
    <p:sldLayoutId id="2147485611" r:id="rId14"/>
  </p:sldLayoutIdLst>
  <p:timing>
    <p:tnLst>
      <p:par>
        <p:cTn id="1" dur="indefinite" restart="never" nodeType="tmRoot"/>
      </p:par>
    </p:tnLst>
  </p:timing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DBE7F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DBE7F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DBE7F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DBE7F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DBE7F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rgbClr val="DBE7F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rgbClr val="DBE7F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rgbClr val="DBE7F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rgbClr val="DBE7F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diydrones/ardupilot.gi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hyperlink" Target="https://help.github.com/articles/set-up-git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Relationship Id="rId5" Type="http://schemas.openxmlformats.org/officeDocument/2006/relationships/image" Target="../media/image25.png"/><Relationship Id="rId4" Type="http://schemas.openxmlformats.org/officeDocument/2006/relationships/hyperlink" Target="https://help.github.com/articles/create-a-repo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3.xml"/><Relationship Id="rId4" Type="http://schemas.openxmlformats.org/officeDocument/2006/relationships/hyperlink" Target="https://help.github.com/articles/create-a-repo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7.xml"/><Relationship Id="rId6" Type="http://schemas.openxmlformats.org/officeDocument/2006/relationships/hyperlink" Target="http://readwrite.com/2013/09/30/understanding-github-a-journey-for-beginners-part-1" TargetMode="External"/><Relationship Id="rId5" Type="http://schemas.openxmlformats.org/officeDocument/2006/relationships/hyperlink" Target="http://programmers.stackexchange.com/questions/85845/why-big-companies-use-perforce" TargetMode="External"/><Relationship Id="rId4" Type="http://schemas.openxmlformats.org/officeDocument/2006/relationships/hyperlink" Target="https://github.com/feature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15950" y="1662113"/>
            <a:ext cx="8104188" cy="2035175"/>
          </a:xfrm>
        </p:spPr>
        <p:txBody>
          <a:bodyPr/>
          <a:lstStyle/>
          <a:p>
            <a:pPr algn="ctr" eaLnBrk="1" hangingPunct="1"/>
            <a:r>
              <a:rPr lang="en-US" dirty="0" smtClean="0">
                <a:latin typeface="Arial" charset="0"/>
              </a:rPr>
              <a:t>GitHub</a:t>
            </a:r>
            <a:endParaRPr lang="en-US" sz="2000" dirty="0" smtClean="0">
              <a:latin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50121" y="4121677"/>
            <a:ext cx="4243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FF00"/>
                </a:solidFill>
                <a:latin typeface="+mn-lt"/>
              </a:rPr>
              <a:t>November 20, 2014</a:t>
            </a:r>
            <a:endParaRPr lang="en-US" sz="2000" b="1" dirty="0">
              <a:solidFill>
                <a:srgbClr val="FFFF00"/>
              </a:solidFill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18091" y="3673049"/>
            <a:ext cx="39078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Daniel </a:t>
            </a:r>
            <a:r>
              <a:rPr lang="en-US" sz="2400" b="1" dirty="0" err="1" smtClean="0">
                <a:solidFill>
                  <a:schemeClr val="bg1"/>
                </a:solidFill>
              </a:rPr>
              <a:t>Ablog</a:t>
            </a:r>
            <a:endParaRPr lang="en-US" sz="2400" b="1" dirty="0" smtClean="0">
              <a:solidFill>
                <a:schemeClr val="bg1"/>
              </a:solidFill>
            </a:endParaRPr>
          </a:p>
          <a:p>
            <a:pPr algn="ctr"/>
            <a:endParaRPr lang="en-US" sz="2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advTm="19227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Syncing a Local </a:t>
            </a:r>
            <a:r>
              <a:rPr lang="en-US" dirty="0" smtClean="0"/>
              <a:t>Clone </a:t>
            </a:r>
            <a:r>
              <a:rPr lang="en-US" dirty="0" smtClean="0"/>
              <a:t>to the Original Master </a:t>
            </a:r>
            <a:r>
              <a:rPr lang="en-US" dirty="0" smtClean="0"/>
              <a:t>Repository</a:t>
            </a:r>
            <a:br>
              <a:rPr lang="en-US" dirty="0" smtClean="0"/>
            </a:br>
            <a:r>
              <a:rPr lang="en-US" dirty="0" smtClean="0"/>
              <a:t>(Receive Updates/Bug Fixes from Original Repository, </a:t>
            </a:r>
            <a:r>
              <a:rPr lang="en-US" dirty="0" err="1" smtClean="0"/>
              <a:t>diydrones</a:t>
            </a:r>
            <a:r>
              <a:rPr lang="en-US" dirty="0" smtClean="0"/>
              <a:t>/</a:t>
            </a:r>
            <a:r>
              <a:rPr lang="en-US" dirty="0" err="1" smtClean="0"/>
              <a:t>arudpilot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53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To contribute to a shared project and receive changes you must first: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2400" dirty="0" smtClean="0"/>
              <a:t>Setup a </a:t>
            </a:r>
            <a:r>
              <a:rPr lang="en-US" sz="2400" dirty="0"/>
              <a:t>GitHub account at https://</a:t>
            </a:r>
            <a:r>
              <a:rPr lang="en-US" sz="2400" dirty="0" smtClean="0"/>
              <a:t>github.com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Be added as a “collaborator” for the project by the “owner” or “author” of the forked repository (i.e. ask Dr. Chris </a:t>
            </a:r>
            <a:r>
              <a:rPr lang="en-US" sz="2400" dirty="0" err="1" smtClean="0"/>
              <a:t>Lum</a:t>
            </a:r>
            <a:r>
              <a:rPr lang="en-US" sz="2400" dirty="0" smtClean="0"/>
              <a:t> to be added to the project)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Know how to sync and upload changes to and from your local repository to the shared master repository (i.e. follow steps on the next few slides)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778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Set “Upstream” Remote 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005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“Upstream” Remote Repo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Go to GitHub online and access the original “upstream” master repository (the repository that you originally forked from)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Copy the clone URL for the original repository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2" t="12897" r="14216" b="6251"/>
          <a:stretch/>
        </p:blipFill>
        <p:spPr bwMode="auto">
          <a:xfrm>
            <a:off x="659761" y="3047315"/>
            <a:ext cx="5269861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5679745" y="5319713"/>
            <a:ext cx="2286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Arrow 4"/>
          <p:cNvSpPr/>
          <p:nvPr/>
        </p:nvSpPr>
        <p:spPr>
          <a:xfrm>
            <a:off x="5929622" y="5324475"/>
            <a:ext cx="521339" cy="228600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450961" y="5115609"/>
            <a:ext cx="121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copy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898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4" t="27218" r="46033" b="62702"/>
          <a:stretch/>
        </p:blipFill>
        <p:spPr bwMode="auto">
          <a:xfrm>
            <a:off x="663677" y="4829173"/>
            <a:ext cx="8239139" cy="101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Set “Upstream” Remote Repo (cont.)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3"/>
            </a:pPr>
            <a:r>
              <a:rPr lang="en-US" sz="2400" dirty="0" smtClean="0"/>
              <a:t>Open GitHub command line </a:t>
            </a:r>
            <a:r>
              <a:rPr lang="en-US" sz="2400" dirty="0" smtClean="0"/>
              <a:t>“</a:t>
            </a:r>
            <a:r>
              <a:rPr lang="en-US" sz="2400" dirty="0" err="1" smtClean="0"/>
              <a:t>GitShell</a:t>
            </a:r>
            <a:r>
              <a:rPr lang="en-US" sz="2400" dirty="0" smtClean="0"/>
              <a:t>” or “</a:t>
            </a:r>
            <a:r>
              <a:rPr lang="en-US" sz="2400" dirty="0" err="1" smtClean="0"/>
              <a:t>GitBash</a:t>
            </a:r>
            <a:r>
              <a:rPr lang="en-US" sz="2400" dirty="0" smtClean="0"/>
              <a:t>” application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US" sz="2400" dirty="0" smtClean="0"/>
              <a:t>Change working directory to location of local clone by typing: </a:t>
            </a:r>
            <a:r>
              <a:rPr lang="en-US" sz="2400" i="1" dirty="0" smtClean="0"/>
              <a:t>cd </a:t>
            </a:r>
            <a:r>
              <a:rPr lang="en-US" sz="2400" i="1" dirty="0" err="1" smtClean="0"/>
              <a:t>working_directory</a:t>
            </a:r>
            <a:r>
              <a:rPr lang="en-US" sz="2400" i="1" dirty="0" smtClean="0"/>
              <a:t> (</a:t>
            </a:r>
            <a:r>
              <a:rPr lang="en-US" sz="2400" i="1" dirty="0" err="1" smtClean="0"/>
              <a:t>working_directory</a:t>
            </a:r>
            <a:r>
              <a:rPr lang="en-US" sz="2400" dirty="0" smtClean="0"/>
              <a:t> is your current clone location). Make sure to use </a:t>
            </a:r>
            <a:r>
              <a:rPr lang="en-US" sz="2400" b="1" dirty="0" smtClean="0"/>
              <a:t>FORWARD SLASHES.</a:t>
            </a:r>
            <a:r>
              <a:rPr lang="en-US" sz="2400" dirty="0" smtClean="0"/>
              <a:t> In my case, it was: </a:t>
            </a:r>
            <a:r>
              <a:rPr lang="en-US" sz="2400" i="1" dirty="0" smtClean="0"/>
              <a:t>C:/Users/Daniel/Documents/GitHub/ardupilot/ardupilot</a:t>
            </a: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4" name="Down Arrow 3"/>
          <p:cNvSpPr/>
          <p:nvPr/>
        </p:nvSpPr>
        <p:spPr>
          <a:xfrm>
            <a:off x="4419600" y="4640520"/>
            <a:ext cx="304800" cy="762000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209925" y="3917809"/>
            <a:ext cx="335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Should get this after changing working directory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38351" y="5429610"/>
            <a:ext cx="5200649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9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Set “Upstream” Remote Repo (cont.)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5"/>
            </a:pPr>
            <a:r>
              <a:rPr lang="en-US" sz="2000" dirty="0" smtClean="0"/>
              <a:t>Type </a:t>
            </a:r>
            <a:r>
              <a:rPr lang="en-US" sz="2000" i="1" dirty="0" err="1" smtClean="0"/>
              <a:t>git</a:t>
            </a:r>
            <a:r>
              <a:rPr lang="en-US" sz="2000" i="1" dirty="0" smtClean="0"/>
              <a:t> remote –v</a:t>
            </a:r>
            <a:r>
              <a:rPr lang="en-US" sz="2000" dirty="0" smtClean="0"/>
              <a:t> and press Enter. You’ll see the current configured remote repository for your </a:t>
            </a:r>
            <a:r>
              <a:rPr lang="en-US" sz="2000" dirty="0" smtClean="0"/>
              <a:t>fork (top figure). </a:t>
            </a:r>
            <a:r>
              <a:rPr lang="en-US" sz="2000" b="1" dirty="0" smtClean="0"/>
              <a:t>Note: If upstream repository is already set, you will see (bottom figure). If </a:t>
            </a:r>
            <a:r>
              <a:rPr lang="en-US" sz="2000" b="1" dirty="0" smtClean="0">
                <a:hlinkClick r:id="rId2"/>
              </a:rPr>
              <a:t>https://github.com/diydrones/ardupilot.git</a:t>
            </a:r>
            <a:r>
              <a:rPr lang="en-US" sz="2000" b="1" dirty="0" smtClean="0"/>
              <a:t> is the upstream link, you do not need to do step 6. If not, move to step 6.</a:t>
            </a:r>
            <a:endParaRPr lang="en-US" sz="2000" b="1" dirty="0" smtClean="0"/>
          </a:p>
          <a:p>
            <a:pPr marL="514350" indent="-514350">
              <a:buFont typeface="+mj-lt"/>
              <a:buAutoNum type="arabicPeriod" startAt="5"/>
            </a:pPr>
            <a:endParaRPr lang="en-US" dirty="0"/>
          </a:p>
          <a:p>
            <a:pPr marL="514350" indent="-514350">
              <a:buFont typeface="+mj-lt"/>
              <a:buAutoNum type="arabicPeriod" startAt="5"/>
            </a:pPr>
            <a:endParaRPr lang="en-US" sz="2400" dirty="0" smtClean="0"/>
          </a:p>
          <a:p>
            <a:pPr marL="514350" indent="-514350">
              <a:buFont typeface="+mj-lt"/>
              <a:buAutoNum type="arabicPeriod" startAt="5"/>
            </a:pPr>
            <a:endParaRPr lang="en-US" sz="2400" dirty="0" smtClean="0"/>
          </a:p>
          <a:p>
            <a:pPr marL="514350" indent="-514350">
              <a:buFont typeface="+mj-lt"/>
              <a:buAutoNum type="arabicPeriod" startAt="5"/>
            </a:pPr>
            <a:endParaRPr lang="en-US" sz="2400" dirty="0"/>
          </a:p>
          <a:p>
            <a:pPr marL="457200" indent="-457200">
              <a:buFont typeface="+mj-lt"/>
              <a:buAutoNum type="arabicPeriod" startAt="6"/>
            </a:pPr>
            <a:endParaRPr lang="en-US" sz="2400" dirty="0" smtClean="0"/>
          </a:p>
          <a:p>
            <a:pPr marL="457200" indent="-457200">
              <a:buFont typeface="+mj-lt"/>
              <a:buAutoNum type="arabicPeriod" startAt="6"/>
            </a:pPr>
            <a:r>
              <a:rPr lang="en-US" sz="2400" dirty="0" smtClean="0"/>
              <a:t>Type </a:t>
            </a:r>
            <a:r>
              <a:rPr lang="en-US" sz="2400" i="1" dirty="0" err="1" smtClean="0"/>
              <a:t>git</a:t>
            </a:r>
            <a:r>
              <a:rPr lang="en-US" sz="2400" i="1" dirty="0" smtClean="0"/>
              <a:t> remote add upstream,</a:t>
            </a:r>
            <a:r>
              <a:rPr lang="en-US" sz="2400" dirty="0" smtClean="0"/>
              <a:t> then paste the URL you copied in Step 2 and press Enter.</a:t>
            </a:r>
          </a:p>
          <a:p>
            <a:pPr marL="514350" indent="-514350">
              <a:buFont typeface="+mj-lt"/>
              <a:buAutoNum type="arabicPeriod" startAt="5"/>
            </a:pPr>
            <a:endParaRPr lang="en-US" sz="2400" dirty="0"/>
          </a:p>
          <a:p>
            <a:pPr marL="514350" indent="-514350">
              <a:buFont typeface="+mj-lt"/>
              <a:buAutoNum type="arabicPeriod" startAt="5"/>
            </a:pPr>
            <a:endParaRPr lang="en-US" sz="2400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03" t="67856" r="28383" b="24406"/>
          <a:stretch/>
        </p:blipFill>
        <p:spPr bwMode="auto">
          <a:xfrm>
            <a:off x="911239" y="2790596"/>
            <a:ext cx="7321521" cy="747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81" t="70585" r="37701" b="24256"/>
          <a:stretch/>
        </p:blipFill>
        <p:spPr bwMode="auto">
          <a:xfrm>
            <a:off x="911239" y="5865578"/>
            <a:ext cx="7800942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68" t="57937" r="37977" b="29167"/>
          <a:stretch/>
        </p:blipFill>
        <p:spPr bwMode="auto">
          <a:xfrm>
            <a:off x="911239" y="3671659"/>
            <a:ext cx="6246802" cy="943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398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Syncing the Original Master Repository with your Local Desktop </a:t>
            </a:r>
            <a:r>
              <a:rPr lang="en-US" dirty="0" smtClean="0"/>
              <a:t>Clone</a:t>
            </a:r>
            <a:br>
              <a:rPr lang="en-US" dirty="0" smtClean="0"/>
            </a:br>
            <a:r>
              <a:rPr lang="en-US" dirty="0" smtClean="0"/>
              <a:t>(Receive Updates and Bug Fixes from </a:t>
            </a:r>
            <a:r>
              <a:rPr lang="en-US" dirty="0" err="1" smtClean="0"/>
              <a:t>diydrones</a:t>
            </a:r>
            <a:r>
              <a:rPr lang="en-US" dirty="0" smtClean="0"/>
              <a:t>/</a:t>
            </a:r>
            <a:r>
              <a:rPr lang="en-US" dirty="0" err="1" smtClean="0"/>
              <a:t>ardupilot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94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Sync Original Repo w/ Local Clone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Open command line (</a:t>
            </a:r>
            <a:r>
              <a:rPr lang="en-US" sz="2400" dirty="0" err="1" smtClean="0"/>
              <a:t>GitBash</a:t>
            </a:r>
            <a:r>
              <a:rPr lang="en-US" sz="2400" dirty="0" smtClean="0"/>
              <a:t> or </a:t>
            </a:r>
            <a:r>
              <a:rPr lang="en-US" sz="2400" dirty="0" err="1" smtClean="0"/>
              <a:t>GitShell</a:t>
            </a:r>
            <a:r>
              <a:rPr lang="en-US" sz="2400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Change working directory to location of local clone by typing command: </a:t>
            </a:r>
            <a:r>
              <a:rPr lang="en-US" sz="2400" i="1" dirty="0" smtClean="0"/>
              <a:t>cd C:/Working_Directory</a:t>
            </a:r>
            <a:r>
              <a:rPr lang="en-US" sz="2400" dirty="0" smtClean="0"/>
              <a:t>, where </a:t>
            </a:r>
            <a:r>
              <a:rPr lang="en-US" sz="2400" dirty="0" err="1" smtClean="0"/>
              <a:t>Working_Directory</a:t>
            </a:r>
            <a:r>
              <a:rPr lang="en-US" sz="2400" dirty="0" smtClean="0"/>
              <a:t> is your current clone location. Make sure to use </a:t>
            </a:r>
            <a:r>
              <a:rPr lang="en-US" sz="2400" b="1" dirty="0" smtClean="0"/>
              <a:t>FORWARD SLASHES</a:t>
            </a:r>
            <a:r>
              <a:rPr lang="en-US" sz="2400" dirty="0" smtClean="0"/>
              <a:t>. For example, in my case, it was: </a:t>
            </a:r>
            <a:r>
              <a:rPr lang="en-US" sz="2400" i="1" dirty="0" smtClean="0"/>
              <a:t>C:/Users/Daniel/Documents/GitHub/ardupilot/ardupilot</a:t>
            </a: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38" t="59920" r="27491" b="18453"/>
          <a:stretch/>
        </p:blipFill>
        <p:spPr bwMode="auto">
          <a:xfrm>
            <a:off x="1763485" y="4343400"/>
            <a:ext cx="5617030" cy="1582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657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Sync Original Repo w/ Local Clone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 smtClean="0"/>
              <a:t>Fetch the branches and their respective commits from the upstream repository by using the command: </a:t>
            </a:r>
            <a:r>
              <a:rPr lang="en-US" i="1" dirty="0" err="1" smtClean="0"/>
              <a:t>git</a:t>
            </a:r>
            <a:r>
              <a:rPr lang="en-US" i="1" dirty="0" smtClean="0"/>
              <a:t> fetch upstream</a:t>
            </a:r>
            <a:endParaRPr lang="en-US" dirty="0" smtClean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90" t="31150" r="15889" b="23214"/>
          <a:stretch/>
        </p:blipFill>
        <p:spPr bwMode="auto">
          <a:xfrm>
            <a:off x="1669142" y="3200400"/>
            <a:ext cx="5805715" cy="333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466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Sync Original Repo w/ Local Clone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US" sz="2400" dirty="0" smtClean="0"/>
              <a:t>“Check out” your fork’s local master branch using the command: </a:t>
            </a:r>
            <a:r>
              <a:rPr lang="en-US" sz="2400" i="1" dirty="0" err="1" smtClean="0"/>
              <a:t>git</a:t>
            </a:r>
            <a:r>
              <a:rPr lang="en-US" sz="2400" i="1" dirty="0" smtClean="0"/>
              <a:t> checkout master</a:t>
            </a:r>
            <a:endParaRPr lang="en-US" sz="2400" dirty="0" smtClean="0"/>
          </a:p>
          <a:p>
            <a:pPr marL="514350" indent="-514350">
              <a:buFont typeface="+mj-lt"/>
              <a:buAutoNum type="arabicPeriod" startAt="4"/>
            </a:pPr>
            <a:endParaRPr lang="en-US" dirty="0"/>
          </a:p>
          <a:p>
            <a:pPr marL="514350" indent="-514350">
              <a:buFont typeface="+mj-lt"/>
              <a:buAutoNum type="arabicPeriod" startAt="4"/>
            </a:pPr>
            <a:endParaRPr lang="en-US" dirty="0" smtClean="0"/>
          </a:p>
          <a:p>
            <a:pPr marL="514350" indent="-514350">
              <a:buFont typeface="+mj-lt"/>
              <a:buAutoNum type="arabicPeriod" startAt="4"/>
            </a:pPr>
            <a:r>
              <a:rPr lang="en-US" sz="2400" dirty="0" smtClean="0"/>
              <a:t>Merge changes from “upstream” original master branch to your local master branch using command: </a:t>
            </a:r>
            <a:r>
              <a:rPr lang="en-US" sz="2400" i="1" dirty="0" err="1" smtClean="0"/>
              <a:t>git</a:t>
            </a:r>
            <a:r>
              <a:rPr lang="en-US" sz="2400" i="1" dirty="0" smtClean="0"/>
              <a:t> merge upstream/master</a:t>
            </a:r>
          </a:p>
          <a:p>
            <a:pPr marL="514350" indent="-514350">
              <a:buFont typeface="+mj-lt"/>
              <a:buAutoNum type="arabicPeriod" startAt="4"/>
            </a:pPr>
            <a:endParaRPr lang="en-US" sz="2400" i="1" dirty="0"/>
          </a:p>
          <a:p>
            <a:pPr marL="514350" indent="-514350">
              <a:buFont typeface="+mj-lt"/>
              <a:buAutoNum type="arabicPeriod" startAt="4"/>
            </a:pPr>
            <a:endParaRPr lang="en-US" sz="2400" i="1" dirty="0" smtClean="0"/>
          </a:p>
          <a:p>
            <a:pPr marL="514350" indent="-514350">
              <a:buFont typeface="+mj-lt"/>
              <a:buAutoNum type="arabicPeriod" startAt="4"/>
            </a:pPr>
            <a:r>
              <a:rPr lang="en-US" sz="2400" dirty="0" smtClean="0"/>
              <a:t>All commits and updates from the original “upstream” master repository have been added to your local </a:t>
            </a:r>
            <a:r>
              <a:rPr lang="en-US" sz="2400" dirty="0" smtClean="0"/>
              <a:t>clone.</a:t>
            </a:r>
            <a:endParaRPr lang="en-US" sz="2400" dirty="0" smtClean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10" t="66468" r="5849" b="18254"/>
          <a:stretch/>
        </p:blipFill>
        <p:spPr bwMode="auto">
          <a:xfrm>
            <a:off x="1186959" y="2393950"/>
            <a:ext cx="6081487" cy="111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56" t="83049" r="17949" b="12027"/>
          <a:stretch/>
        </p:blipFill>
        <p:spPr bwMode="auto">
          <a:xfrm>
            <a:off x="1186959" y="4793673"/>
            <a:ext cx="677008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2840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Creating an </a:t>
            </a:r>
            <a:r>
              <a:rPr lang="en-US" dirty="0" smtClean="0"/>
              <a:t>Account and Downloading Desktop Client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878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Making Changes in Local Desktop Cloned </a:t>
            </a:r>
            <a:r>
              <a:rPr lang="en-US" dirty="0" smtClean="0"/>
              <a:t>Repository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0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>
          <a:xfrm>
            <a:off x="1268413" y="87313"/>
            <a:ext cx="7875587" cy="762000"/>
          </a:xfrm>
        </p:spPr>
        <p:txBody>
          <a:bodyPr/>
          <a:lstStyle/>
          <a:p>
            <a:pPr eaLnBrk="1" hangingPunct="1"/>
            <a:r>
              <a:rPr lang="en-US" dirty="0" smtClean="0"/>
              <a:t>Making Changes in Desktop Repository (Cont.)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85174" y="1381362"/>
            <a:ext cx="8644513" cy="5476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r>
              <a:rPr lang="en-US" sz="2000" dirty="0" smtClean="0"/>
              <a:t>Locate desired file in “cloned” location in Windows Explorer and edit file.</a:t>
            </a:r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r>
              <a:rPr lang="en-US" sz="2000" dirty="0" smtClean="0"/>
              <a:t>After editing, GitHub/GitHub Desktop notices any changes made to the local file and previews the changes in the local </a:t>
            </a:r>
            <a:r>
              <a:rPr lang="en-US" sz="2000" dirty="0" smtClean="0"/>
              <a:t>client.</a:t>
            </a:r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endParaRPr lang="en-US" sz="2000" dirty="0"/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endParaRPr lang="en-US" sz="2000" dirty="0" smtClean="0"/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endParaRPr lang="en-US" sz="2000" dirty="0"/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endParaRPr lang="en-US" sz="2000" dirty="0" smtClean="0"/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endParaRPr lang="en-US" sz="2000" dirty="0"/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endParaRPr lang="en-US" sz="2000" dirty="0" smtClean="0"/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endParaRPr lang="en-US" sz="2000" dirty="0"/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r>
              <a:rPr lang="en-US" sz="2000" dirty="0" smtClean="0"/>
              <a:t>Now you must push changes to UWAFSL repository (i.e. follow steps on next slides)</a:t>
            </a:r>
            <a:endParaRPr lang="en-US" sz="2000" dirty="0" smtClean="0"/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5" t="3125" r="5527" b="58007"/>
          <a:stretch/>
        </p:blipFill>
        <p:spPr bwMode="auto">
          <a:xfrm>
            <a:off x="1143000" y="3140647"/>
            <a:ext cx="6858000" cy="1691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714500" y="2758514"/>
            <a:ext cx="6000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GitHub Desktop tracks </a:t>
            </a:r>
            <a:r>
              <a:rPr lang="en-US" dirty="0" smtClean="0"/>
              <a:t>changes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271713" y="3522284"/>
            <a:ext cx="1143000" cy="328612"/>
          </a:xfrm>
          <a:prstGeom prst="rect">
            <a:avLst/>
          </a:prstGeom>
          <a:ln w="5715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5" name="Down Arrow 4"/>
          <p:cNvSpPr/>
          <p:nvPr/>
        </p:nvSpPr>
        <p:spPr>
          <a:xfrm>
            <a:off x="2543175" y="3035852"/>
            <a:ext cx="542925" cy="486432"/>
          </a:xfrm>
          <a:prstGeom prst="downArrow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4464148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Push Local Changes to UWAFSL Forked Master 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78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50"/>
          <a:stretch/>
        </p:blipFill>
        <p:spPr bwMode="auto">
          <a:xfrm>
            <a:off x="469643" y="2511771"/>
            <a:ext cx="7680195" cy="4048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Sync </a:t>
            </a:r>
            <a:r>
              <a:rPr lang="en-US" dirty="0" smtClean="0"/>
              <a:t>UWAFSL Forked Repo w/ Local Clone Changes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After making changes, </a:t>
            </a:r>
            <a:r>
              <a:rPr lang="en-US" sz="2400" dirty="0"/>
              <a:t>o</a:t>
            </a:r>
            <a:r>
              <a:rPr lang="en-US" sz="2400" dirty="0" smtClean="0"/>
              <a:t>pen the GitHub Desktop local client. (Should see “</a:t>
            </a:r>
            <a:r>
              <a:rPr lang="en-US" sz="2400" dirty="0" err="1" smtClean="0"/>
              <a:t>Uncommited</a:t>
            </a:r>
            <a:r>
              <a:rPr lang="en-US" sz="2400" dirty="0" smtClean="0"/>
              <a:t> Changes” above “History”)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Click on the arrow for “Show” to show the uncommitted change</a:t>
            </a:r>
            <a:endParaRPr lang="en-US" sz="24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3290885" y="2905125"/>
            <a:ext cx="457201" cy="2991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/>
          <p:cNvSpPr/>
          <p:nvPr/>
        </p:nvSpPr>
        <p:spPr>
          <a:xfrm>
            <a:off x="3367085" y="2511771"/>
            <a:ext cx="304800" cy="38115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7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50"/>
          <a:stretch/>
        </p:blipFill>
        <p:spPr bwMode="auto">
          <a:xfrm>
            <a:off x="647700" y="1995155"/>
            <a:ext cx="7848600" cy="4136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Sync UWAFSL Forked Repo w/ Local Clone Changes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sz="2400" dirty="0" smtClean="0"/>
              <a:t>Write a summary and description of your changes. 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sz="2400" dirty="0" smtClean="0"/>
              <a:t>Click on “Commit to master” checkmark under “Description”</a:t>
            </a:r>
            <a:endParaRPr lang="en-US" sz="2400" dirty="0" smtClean="0"/>
          </a:p>
          <a:p>
            <a:pPr marL="514350" indent="-514350">
              <a:buFont typeface="+mj-lt"/>
              <a:buAutoNum type="arabicPeriod" startAt="3"/>
            </a:pPr>
            <a:endParaRPr lang="en-US" sz="24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1857374" y="2649138"/>
            <a:ext cx="2214563" cy="6369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/>
          <p:cNvSpPr/>
          <p:nvPr/>
        </p:nvSpPr>
        <p:spPr>
          <a:xfrm>
            <a:off x="2702714" y="1995155"/>
            <a:ext cx="304800" cy="607814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300288" y="3286125"/>
            <a:ext cx="1343025" cy="3000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6" name="Left Arrow 5"/>
          <p:cNvSpPr/>
          <p:nvPr/>
        </p:nvSpPr>
        <p:spPr>
          <a:xfrm>
            <a:off x="3700463" y="3271837"/>
            <a:ext cx="985838" cy="328613"/>
          </a:xfrm>
          <a:prstGeom prst="leftArrow">
            <a:avLst/>
          </a:prstGeom>
          <a:solidFill>
            <a:srgbClr val="FF0000"/>
          </a:solidFill>
          <a:ln w="1905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44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50"/>
          <a:stretch/>
        </p:blipFill>
        <p:spPr bwMode="auto">
          <a:xfrm>
            <a:off x="635794" y="2412801"/>
            <a:ext cx="7872412" cy="414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Sync UWAFSL Forked Repo w/ Local Clone Changes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en-US" sz="2000" dirty="0" smtClean="0"/>
              <a:t>Click on “Sync” at the top right corner to push changes to the UWAFSL Forked Master Repository. Note: should see +1 or +(number of changes) beside “Sync” if changes have been made. This occurs when a “Collaborator” makes a change. You are now done!</a:t>
            </a:r>
          </a:p>
          <a:p>
            <a:pPr marL="514350" indent="-514350">
              <a:buFont typeface="+mj-lt"/>
              <a:buAutoNum type="arabicPeriod" startAt="5"/>
            </a:pPr>
            <a:endParaRPr lang="en-US" sz="20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7577136" y="2557760"/>
            <a:ext cx="709614" cy="2541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/>
          <p:cNvSpPr/>
          <p:nvPr/>
        </p:nvSpPr>
        <p:spPr>
          <a:xfrm>
            <a:off x="7810498" y="2164257"/>
            <a:ext cx="304800" cy="303907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915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(Optional) Pushing Changes to Forked Repo via Command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An alternative way to push changes is by using the command line (either </a:t>
            </a:r>
            <a:r>
              <a:rPr lang="en-US" sz="2400" dirty="0" err="1" smtClean="0"/>
              <a:t>GitShell</a:t>
            </a:r>
            <a:r>
              <a:rPr lang="en-US" sz="2400" dirty="0" smtClean="0"/>
              <a:t> or </a:t>
            </a:r>
            <a:r>
              <a:rPr lang="en-US" sz="2400" dirty="0" err="1" smtClean="0"/>
              <a:t>GitBash</a:t>
            </a:r>
            <a:r>
              <a:rPr lang="en-US" sz="2400" dirty="0" smtClean="0"/>
              <a:t>). </a:t>
            </a:r>
            <a:r>
              <a:rPr lang="en-US" sz="2400" dirty="0" smtClean="0"/>
              <a:t>In the command line, type: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	</a:t>
            </a:r>
            <a:r>
              <a:rPr lang="en-US" sz="2400" i="1" dirty="0" err="1" smtClean="0"/>
              <a:t>git</a:t>
            </a:r>
            <a:r>
              <a:rPr lang="en-US" sz="2400" i="1" dirty="0" smtClean="0"/>
              <a:t> push origin master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sz="2400" dirty="0" smtClean="0"/>
              <a:t>The online forked repository is now synced with </a:t>
            </a:r>
            <a:r>
              <a:rPr lang="en-US" sz="2400" dirty="0" smtClean="0"/>
              <a:t>your local clone and has received your changes.</a:t>
            </a:r>
            <a:endParaRPr lang="en-US" sz="2400" dirty="0" smtClean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44" t="58730" r="15443" b="30754"/>
          <a:stretch/>
        </p:blipFill>
        <p:spPr bwMode="auto">
          <a:xfrm>
            <a:off x="904875" y="4315691"/>
            <a:ext cx="768900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119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(Optional Alternative) Making </a:t>
            </a:r>
            <a:r>
              <a:rPr lang="en-US" dirty="0" smtClean="0"/>
              <a:t>Changes in Online 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95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Making Changes in Online Repository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85174" y="1381362"/>
            <a:ext cx="8644513" cy="5476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r>
              <a:rPr lang="en-US" sz="2000" dirty="0" smtClean="0"/>
              <a:t>Set up a GitHub account.</a:t>
            </a:r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/>
            </a:pPr>
            <a:r>
              <a:rPr lang="en-US" sz="2000" dirty="0" smtClean="0"/>
              <a:t>“Fork” a branch of the master repository to your personal account.</a:t>
            </a:r>
          </a:p>
          <a:p>
            <a:pPr eaLnBrk="1" hangingPunct="1">
              <a:spcBef>
                <a:spcPct val="20000"/>
              </a:spcBef>
              <a:buSzPct val="75000"/>
            </a:pPr>
            <a:endParaRPr lang="en-US" sz="20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6" t="18885" r="14306" b="6249"/>
          <a:stretch/>
        </p:blipFill>
        <p:spPr bwMode="auto">
          <a:xfrm>
            <a:off x="1496040" y="2595799"/>
            <a:ext cx="5619136" cy="325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6415088" y="2595799"/>
            <a:ext cx="471487" cy="361714"/>
          </a:xfrm>
          <a:prstGeom prst="rect">
            <a:avLst/>
          </a:prstGeom>
          <a:ln w="5715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5" name="Left Arrow 4"/>
          <p:cNvSpPr/>
          <p:nvPr/>
        </p:nvSpPr>
        <p:spPr>
          <a:xfrm>
            <a:off x="6886575" y="2595799"/>
            <a:ext cx="700087" cy="361714"/>
          </a:xfrm>
          <a:prstGeom prst="leftArrow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86662" y="2514600"/>
            <a:ext cx="134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“fork” a repository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8585823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Making Changes in Online Repository (Cont.)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85174" y="1381362"/>
            <a:ext cx="8644513" cy="5476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 startAt="3"/>
            </a:pPr>
            <a:r>
              <a:rPr lang="en-US" sz="2000" dirty="0" smtClean="0"/>
              <a:t>Locate desired file in your “forked” repository and edit file.</a:t>
            </a:r>
          </a:p>
          <a:p>
            <a:pPr eaLnBrk="1" hangingPunct="1">
              <a:spcBef>
                <a:spcPct val="20000"/>
              </a:spcBef>
              <a:buSzPct val="75000"/>
            </a:pPr>
            <a:endParaRPr lang="en-US" sz="20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15" t="16532" r="14419" b="6250"/>
          <a:stretch/>
        </p:blipFill>
        <p:spPr bwMode="auto">
          <a:xfrm>
            <a:off x="285174" y="1924014"/>
            <a:ext cx="7441188" cy="4391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6729413" y="2943225"/>
            <a:ext cx="242887" cy="328613"/>
          </a:xfrm>
          <a:prstGeom prst="rect">
            <a:avLst/>
          </a:prstGeom>
          <a:ln w="5715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3" name="Left Arrow 2"/>
          <p:cNvSpPr/>
          <p:nvPr/>
        </p:nvSpPr>
        <p:spPr>
          <a:xfrm>
            <a:off x="6972300" y="2943225"/>
            <a:ext cx="900113" cy="328613"/>
          </a:xfrm>
          <a:prstGeom prst="leftArrow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872413" y="2507366"/>
            <a:ext cx="12715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on the pencil to make changes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34825593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Creating An Account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40340" y="1433810"/>
            <a:ext cx="6860547" cy="4138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927414" y="1359628"/>
            <a:ext cx="7289172" cy="4138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457200" lvl="0" indent="-457200">
              <a:buFont typeface="+mj-lt"/>
              <a:buAutoNum type="arabicPeriod"/>
            </a:pPr>
            <a:r>
              <a:rPr lang="en-US" sz="2200" dirty="0" smtClean="0"/>
              <a:t>Go to </a:t>
            </a:r>
            <a:r>
              <a:rPr lang="en-US" sz="2200" dirty="0"/>
              <a:t>GitHub website: https://</a:t>
            </a:r>
            <a:r>
              <a:rPr lang="en-US" sz="2200" dirty="0" smtClean="0"/>
              <a:t>github.com</a:t>
            </a:r>
            <a:endParaRPr lang="en-US" sz="2200" dirty="0"/>
          </a:p>
          <a:p>
            <a:pPr marL="457200" lvl="0" indent="-457200">
              <a:buFont typeface="+mj-lt"/>
              <a:buAutoNum type="arabicPeriod"/>
            </a:pPr>
            <a:r>
              <a:rPr lang="en-US" sz="2200" dirty="0" smtClean="0"/>
              <a:t>Sign up </a:t>
            </a:r>
            <a:r>
              <a:rPr lang="en-US" sz="2200" dirty="0"/>
              <a:t>online via GitHub </a:t>
            </a:r>
            <a:r>
              <a:rPr lang="en-US" sz="2200" dirty="0" smtClean="0"/>
              <a:t>website with </a:t>
            </a:r>
            <a:r>
              <a:rPr lang="en-US" sz="2200" dirty="0"/>
              <a:t>username, password, and email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(Optional) Useful </a:t>
            </a:r>
            <a:r>
              <a:rPr lang="en-US" sz="2200" dirty="0"/>
              <a:t>link: </a:t>
            </a:r>
            <a:r>
              <a:rPr lang="en-US" sz="2200" dirty="0">
                <a:hlinkClick r:id="rId4"/>
              </a:rPr>
              <a:t>https://help.github.com/articles/set-up-git</a:t>
            </a:r>
            <a:r>
              <a:rPr lang="en-US" sz="2200" dirty="0" smtClean="0">
                <a:hlinkClick r:id="rId4"/>
              </a:rPr>
              <a:t>/</a:t>
            </a:r>
            <a:endParaRPr lang="en-US" sz="22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200" dirty="0" smtClean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37500" r="16006" b="44153"/>
          <a:stretch/>
        </p:blipFill>
        <p:spPr bwMode="auto">
          <a:xfrm>
            <a:off x="1465906" y="3999117"/>
            <a:ext cx="6212187" cy="1885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31683774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Making Changes in Online Repository (Cont.)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85174" y="1381362"/>
            <a:ext cx="8644513" cy="5476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 startAt="4"/>
            </a:pPr>
            <a:r>
              <a:rPr lang="en-US" sz="2000" dirty="0" smtClean="0"/>
              <a:t>After editing, GitHub notices any changes made to the local file and allows you to preview the changes online.</a:t>
            </a:r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 startAt="4"/>
            </a:pPr>
            <a:r>
              <a:rPr lang="en-US" sz="2000" dirty="0" smtClean="0"/>
              <a:t>Like Perforce, must provide a description to the changes made.</a:t>
            </a:r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 startAt="4"/>
            </a:pPr>
            <a:r>
              <a:rPr lang="en-US" sz="2000" dirty="0" smtClean="0"/>
              <a:t>Click “commit” and the changes are then made.</a:t>
            </a:r>
          </a:p>
          <a:p>
            <a:pPr eaLnBrk="1" hangingPunct="1">
              <a:spcBef>
                <a:spcPct val="20000"/>
              </a:spcBef>
              <a:buSzPct val="75000"/>
            </a:pPr>
            <a:endParaRPr lang="en-US" sz="20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02" t="15927" r="13512" b="13307"/>
          <a:stretch/>
        </p:blipFill>
        <p:spPr bwMode="auto">
          <a:xfrm>
            <a:off x="1156307" y="2865336"/>
            <a:ext cx="6902246" cy="3681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985963" y="3257550"/>
            <a:ext cx="1171575" cy="442913"/>
          </a:xfrm>
          <a:prstGeom prst="rect">
            <a:avLst/>
          </a:prstGeom>
          <a:ln w="5715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57350" y="6072187"/>
            <a:ext cx="1085850" cy="357187"/>
          </a:xfrm>
          <a:prstGeom prst="rect">
            <a:avLst/>
          </a:prstGeom>
          <a:ln w="5715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57363" y="5157788"/>
            <a:ext cx="1800225" cy="300037"/>
          </a:xfrm>
          <a:prstGeom prst="rect">
            <a:avLst/>
          </a:prstGeom>
          <a:ln w="5715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5" name="Left Arrow 4"/>
          <p:cNvSpPr/>
          <p:nvPr/>
        </p:nvSpPr>
        <p:spPr>
          <a:xfrm>
            <a:off x="3157538" y="3300412"/>
            <a:ext cx="914400" cy="357188"/>
          </a:xfrm>
          <a:prstGeom prst="leftArrow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12" name="Left Arrow 11"/>
          <p:cNvSpPr/>
          <p:nvPr/>
        </p:nvSpPr>
        <p:spPr>
          <a:xfrm>
            <a:off x="3557588" y="5129212"/>
            <a:ext cx="914400" cy="357188"/>
          </a:xfrm>
          <a:prstGeom prst="leftArrow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13" name="Left Arrow 12"/>
          <p:cNvSpPr/>
          <p:nvPr/>
        </p:nvSpPr>
        <p:spPr>
          <a:xfrm>
            <a:off x="2795588" y="6072187"/>
            <a:ext cx="914400" cy="357188"/>
          </a:xfrm>
          <a:prstGeom prst="leftArrow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29099" y="3300412"/>
            <a:ext cx="3686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this tab to preview changes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07430" y="5129212"/>
            <a:ext cx="2407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Add a description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43337" y="6072187"/>
            <a:ext cx="2486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Finalize change and commit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7973457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Making Changes in Online Repository (Cont.)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85174" y="1381362"/>
            <a:ext cx="8644513" cy="5476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 startAt="7"/>
            </a:pPr>
            <a:r>
              <a:rPr lang="en-US" sz="2000" dirty="0" smtClean="0"/>
              <a:t>Now, changes are visible in online repository</a:t>
            </a:r>
          </a:p>
          <a:p>
            <a:pPr marL="457200" indent="-457200" eaLnBrk="1" hangingPunct="1">
              <a:spcBef>
                <a:spcPct val="20000"/>
              </a:spcBef>
              <a:buSzPct val="75000"/>
              <a:buFont typeface="+mj-lt"/>
              <a:buAutoNum type="arabicPeriod" startAt="7"/>
            </a:pPr>
            <a:r>
              <a:rPr lang="en-US" sz="2000" dirty="0" smtClean="0"/>
              <a:t>Feedback can be given on change via GitHub</a:t>
            </a:r>
          </a:p>
          <a:p>
            <a:pPr eaLnBrk="1" hangingPunct="1">
              <a:spcBef>
                <a:spcPct val="20000"/>
              </a:spcBef>
              <a:buSzPct val="75000"/>
            </a:pPr>
            <a:r>
              <a:rPr lang="en-US" sz="2000" dirty="0" smtClean="0"/>
              <a:t>Useful link: </a:t>
            </a:r>
            <a:r>
              <a:rPr lang="en-US" sz="2000" dirty="0" smtClean="0">
                <a:hlinkClick r:id="rId4"/>
              </a:rPr>
              <a:t>https://help.github.com/articles/create-a-repo/</a:t>
            </a:r>
            <a:endParaRPr lang="en-US" sz="2000" dirty="0" smtClean="0"/>
          </a:p>
          <a:p>
            <a:pPr eaLnBrk="1" hangingPunct="1">
              <a:spcBef>
                <a:spcPct val="20000"/>
              </a:spcBef>
              <a:buSzPct val="75000"/>
            </a:pPr>
            <a:endParaRPr lang="en-US" sz="20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02" t="14315" r="13966" b="8267"/>
          <a:stretch/>
        </p:blipFill>
        <p:spPr bwMode="auto">
          <a:xfrm>
            <a:off x="1454847" y="2838575"/>
            <a:ext cx="6305166" cy="37021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7947273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Informational Slides on 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63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Git</a:t>
            </a:r>
            <a:r>
              <a:rPr lang="en-US" dirty="0" smtClean="0"/>
              <a:t>Hub </a:t>
            </a:r>
            <a:r>
              <a:rPr lang="en-US" dirty="0" smtClean="0"/>
              <a:t>Main </a:t>
            </a:r>
            <a:r>
              <a:rPr lang="en-US" dirty="0" smtClean="0"/>
              <a:t>Functions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927414" y="1359628"/>
            <a:ext cx="7289172" cy="4138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Acts </a:t>
            </a:r>
            <a:r>
              <a:rPr lang="en-US" sz="2200" dirty="0"/>
              <a:t>as an online cloud where project/code files can be stored and updated by multiple </a:t>
            </a:r>
            <a:r>
              <a:rPr lang="en-US" sz="2200" dirty="0" smtClean="0"/>
              <a:t>users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Similar to Perforce,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Allows updating code from local desktop clients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Can download “clones” or zip files of the repositories from the master repository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200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7602272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What is a Repository?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40340" y="1433810"/>
            <a:ext cx="6860547" cy="4138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927414" y="1359628"/>
            <a:ext cx="7289172" cy="4138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200" dirty="0" smtClean="0"/>
          </a:p>
        </p:txBody>
      </p:sp>
      <p:sp>
        <p:nvSpPr>
          <p:cNvPr id="2" name="Rectangle 1"/>
          <p:cNvSpPr/>
          <p:nvPr/>
        </p:nvSpPr>
        <p:spPr>
          <a:xfrm>
            <a:off x="427350" y="1182231"/>
            <a:ext cx="851789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 place where all </a:t>
            </a:r>
            <a:r>
              <a:rPr lang="en-US" sz="2000" dirty="0" smtClean="0"/>
              <a:t>files </a:t>
            </a:r>
            <a:r>
              <a:rPr lang="en-US" sz="2000" dirty="0"/>
              <a:t>can be stored </a:t>
            </a:r>
            <a:r>
              <a:rPr lang="en-US" sz="2000" dirty="0" smtClean="0"/>
              <a:t>online (e.g. files dealing with coding, pictures, CAD, text, word, etc.). </a:t>
            </a:r>
            <a:r>
              <a:rPr lang="en-US" sz="2000" dirty="0"/>
              <a:t>Kind of like a cloud</a:t>
            </a:r>
            <a:r>
              <a:rPr lang="en-US" sz="2000" dirty="0" smtClean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Forum for developer/author comments.</a:t>
            </a: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Can be public or private based on </a:t>
            </a:r>
            <a:r>
              <a:rPr lang="en-US" sz="2000" dirty="0" smtClean="0"/>
              <a:t>settings.</a:t>
            </a: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If public, others can view files and fork your repository to their account and also desktop. </a:t>
            </a:r>
            <a:endParaRPr lang="en-US" sz="2000" dirty="0" smtClean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Allows cloning and downloading from personal account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Useful </a:t>
            </a:r>
            <a:r>
              <a:rPr lang="en-US" sz="2000" dirty="0"/>
              <a:t>link: </a:t>
            </a:r>
            <a:r>
              <a:rPr lang="en-US" sz="2000" dirty="0">
                <a:hlinkClick r:id="rId4"/>
              </a:rPr>
              <a:t>https://help.github.com/articles/create-a-repo</a:t>
            </a:r>
            <a:r>
              <a:rPr lang="en-US" sz="2000" dirty="0" smtClean="0">
                <a:hlinkClick r:id="rId4"/>
              </a:rPr>
              <a:t>/</a:t>
            </a:r>
            <a:endParaRPr lang="en-US" sz="2000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53175981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What is a Repository? (Cont.)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40340" y="1433810"/>
            <a:ext cx="6860547" cy="4138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931100" y="1376231"/>
            <a:ext cx="7289172" cy="4138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200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2" t="19254" r="27604" b="6090"/>
          <a:stretch/>
        </p:blipFill>
        <p:spPr bwMode="auto">
          <a:xfrm>
            <a:off x="376212" y="1803142"/>
            <a:ext cx="3123586" cy="2211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40340" y="1433810"/>
            <a:ext cx="3957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Contains projects and files associated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6" t="14920" r="18953" b="6250"/>
          <a:stretch/>
        </p:blipFill>
        <p:spPr bwMode="auto">
          <a:xfrm>
            <a:off x="5365187" y="1890929"/>
            <a:ext cx="3291709" cy="2123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47149" y="1395149"/>
            <a:ext cx="4100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Can access all project files</a:t>
            </a:r>
            <a:endParaRPr lang="en-US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3" t="12695" r="39019" b="6446"/>
          <a:stretch/>
        </p:blipFill>
        <p:spPr bwMode="auto">
          <a:xfrm>
            <a:off x="3357563" y="4214815"/>
            <a:ext cx="2214563" cy="2117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87849" y="4852041"/>
            <a:ext cx="2500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Can view/alter code in online repository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05540481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F9243C8F-D658-45D0-B5C4-3B72BC1DC15B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GitHub vs. Perforce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51601"/>
              </p:ext>
            </p:extLst>
          </p:nvPr>
        </p:nvGraphicFramePr>
        <p:xfrm>
          <a:off x="1114425" y="1550192"/>
          <a:ext cx="6915150" cy="42023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7575"/>
                <a:gridCol w="3457575"/>
              </a:tblGrid>
              <a:tr h="469702">
                <a:tc>
                  <a:txBody>
                    <a:bodyPr/>
                    <a:lstStyle/>
                    <a:p>
                      <a:r>
                        <a:rPr lang="en-US" dirty="0" smtClean="0"/>
                        <a:t>GitHub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Perforce</a:t>
                      </a:r>
                      <a:endParaRPr lang="en-US" dirty="0"/>
                    </a:p>
                  </a:txBody>
                  <a:tcPr/>
                </a:tc>
              </a:tr>
              <a:tr h="469702">
                <a:tc>
                  <a:txBody>
                    <a:bodyPr/>
                    <a:lstStyle/>
                    <a:p>
                      <a:r>
                        <a:rPr lang="en-US" dirty="0" smtClean="0"/>
                        <a:t>Forking/cloning</a:t>
                      </a:r>
                      <a:r>
                        <a:rPr lang="en-US" baseline="0" dirty="0" smtClean="0"/>
                        <a:t> a repository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Adding a workspace</a:t>
                      </a:r>
                      <a:r>
                        <a:rPr lang="en-US" baseline="0" dirty="0" smtClean="0"/>
                        <a:t> on desktop</a:t>
                      </a:r>
                      <a:endParaRPr lang="en-US" dirty="0"/>
                    </a:p>
                  </a:txBody>
                  <a:tcPr/>
                </a:tc>
              </a:tr>
              <a:tr h="469702">
                <a:tc>
                  <a:txBody>
                    <a:bodyPr/>
                    <a:lstStyle/>
                    <a:p>
                      <a:r>
                        <a:rPr lang="en-US" dirty="0" smtClean="0"/>
                        <a:t>Commit changes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Mark for add</a:t>
                      </a:r>
                      <a:endParaRPr lang="en-US" dirty="0"/>
                    </a:p>
                  </a:txBody>
                  <a:tcPr/>
                </a:tc>
              </a:tr>
              <a:tr h="469702">
                <a:tc>
                  <a:txBody>
                    <a:bodyPr/>
                    <a:lstStyle/>
                    <a:p>
                      <a:r>
                        <a:rPr lang="en-US" dirty="0" smtClean="0"/>
                        <a:t>Pull Request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N/A</a:t>
                      </a:r>
                      <a:endParaRPr lang="en-US" dirty="0"/>
                    </a:p>
                  </a:txBody>
                  <a:tcPr/>
                </a:tc>
              </a:tr>
              <a:tr h="469702">
                <a:tc>
                  <a:txBody>
                    <a:bodyPr/>
                    <a:lstStyle/>
                    <a:p>
                      <a:r>
                        <a:rPr lang="en-US" dirty="0" smtClean="0"/>
                        <a:t>Sync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 latest revision</a:t>
                      </a:r>
                      <a:endParaRPr lang="en-US" dirty="0"/>
                    </a:p>
                  </a:txBody>
                  <a:tcPr/>
                </a:tc>
              </a:tr>
              <a:tr h="469702">
                <a:tc>
                  <a:txBody>
                    <a:bodyPr/>
                    <a:lstStyle/>
                    <a:p>
                      <a:r>
                        <a:rPr lang="en-US" dirty="0" smtClean="0"/>
                        <a:t>Revert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Revert/Revert if unchanged</a:t>
                      </a:r>
                      <a:endParaRPr lang="en-US" dirty="0"/>
                    </a:p>
                  </a:txBody>
                  <a:tcPr/>
                </a:tc>
              </a:tr>
              <a:tr h="469702">
                <a:tc>
                  <a:txBody>
                    <a:bodyPr/>
                    <a:lstStyle/>
                    <a:p>
                      <a:r>
                        <a:rPr lang="en-US" dirty="0" smtClean="0"/>
                        <a:t>Clone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Simultaneously</a:t>
                      </a:r>
                      <a:r>
                        <a:rPr lang="en-US" baseline="0" dirty="0" smtClean="0"/>
                        <a:t> c</a:t>
                      </a:r>
                      <a:r>
                        <a:rPr lang="en-US" dirty="0" smtClean="0"/>
                        <a:t>hecks out all files while making</a:t>
                      </a:r>
                      <a:r>
                        <a:rPr lang="en-US" baseline="0" dirty="0" smtClean="0"/>
                        <a:t> a desktop copy</a:t>
                      </a:r>
                      <a:endParaRPr lang="en-US" dirty="0"/>
                    </a:p>
                  </a:txBody>
                  <a:tcPr/>
                </a:tc>
              </a:tr>
              <a:tr h="469702">
                <a:tc>
                  <a:txBody>
                    <a:bodyPr/>
                    <a:lstStyle/>
                    <a:p>
                      <a:r>
                        <a:rPr lang="en-US" dirty="0" smtClean="0"/>
                        <a:t>Split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Diff Against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007019709"/>
      </p:ext>
    </p:extLst>
  </p:cSld>
  <p:clrMapOvr>
    <a:masterClrMapping/>
  </p:clrMapOvr>
  <p:transition advTm="46583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>
          <a:xfrm>
            <a:off x="1268413" y="87313"/>
            <a:ext cx="7875587" cy="762000"/>
          </a:xfrm>
        </p:spPr>
        <p:txBody>
          <a:bodyPr/>
          <a:lstStyle/>
          <a:p>
            <a:pPr eaLnBrk="1" hangingPunct="1"/>
            <a:r>
              <a:rPr lang="en-US" dirty="0" smtClean="0"/>
              <a:t>GitHub as a Replacement for Perforce?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85174" y="1381362"/>
            <a:ext cx="8644513" cy="5476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000" dirty="0" smtClean="0"/>
              <a:t>Pros</a:t>
            </a:r>
          </a:p>
          <a:p>
            <a:pPr marL="800100" lvl="1" indent="-342900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000" dirty="0" smtClean="0"/>
              <a:t>Does not require a lot of space (</a:t>
            </a:r>
            <a:r>
              <a:rPr lang="en-US" sz="2000" dirty="0" err="1" smtClean="0"/>
              <a:t>Tbytes</a:t>
            </a:r>
            <a:r>
              <a:rPr lang="en-US" sz="2000" dirty="0" smtClean="0"/>
              <a:t>) as developers can have own copy of local repository.</a:t>
            </a:r>
          </a:p>
          <a:p>
            <a:pPr marL="800100" lvl="1" indent="-342900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000" dirty="0" smtClean="0"/>
              <a:t>Can work with files offline and save changes.</a:t>
            </a:r>
          </a:p>
          <a:p>
            <a:pPr marL="800100" lvl="1" indent="-342900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000" dirty="0" smtClean="0"/>
              <a:t>Open source. No licensing fees.</a:t>
            </a:r>
          </a:p>
          <a:p>
            <a:pPr marL="342900" indent="-342900" eaLnBrk="1" hangingPunct="1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000" dirty="0" smtClean="0"/>
              <a:t>Cons</a:t>
            </a:r>
          </a:p>
          <a:p>
            <a:pPr marL="800100" lvl="1" indent="-342900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000" dirty="0" smtClean="0"/>
              <a:t>GitHub doesn’t have the visual GUI ease that Perforce has and the organization for adding/deleting files and tracking changes</a:t>
            </a:r>
          </a:p>
          <a:p>
            <a:pPr marL="800100" lvl="1" indent="-342900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000" dirty="0" smtClean="0"/>
              <a:t>GitHub doesn’t work well with large repository copies and binary files. Very slow.</a:t>
            </a:r>
          </a:p>
          <a:p>
            <a:pPr marL="800100" lvl="1" indent="-342900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000" dirty="0" smtClean="0"/>
              <a:t>GitHub is slow when syncing repositories because of overhead transfer of all files.</a:t>
            </a:r>
          </a:p>
          <a:p>
            <a:pPr marL="342900" indent="-342900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000" dirty="0" smtClean="0"/>
              <a:t>Conclusion</a:t>
            </a:r>
          </a:p>
          <a:p>
            <a:pPr marL="800100" lvl="1" indent="-342900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000" dirty="0" smtClean="0"/>
              <a:t>Works well with open source code (i.e. </a:t>
            </a:r>
            <a:r>
              <a:rPr lang="en-US" sz="2000" dirty="0" err="1" smtClean="0"/>
              <a:t>ArduPilot</a:t>
            </a:r>
            <a:r>
              <a:rPr lang="en-US" sz="2000" dirty="0" smtClean="0"/>
              <a:t>)</a:t>
            </a:r>
          </a:p>
          <a:p>
            <a:pPr marL="800100" lvl="1" indent="-342900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000" dirty="0" smtClean="0"/>
              <a:t>May not be a good replacement due to slow processing times for binary files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27490847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>
          <a:xfrm>
            <a:off x="1268413" y="87313"/>
            <a:ext cx="7875587" cy="762000"/>
          </a:xfrm>
        </p:spPr>
        <p:txBody>
          <a:bodyPr/>
          <a:lstStyle/>
          <a:p>
            <a:pPr eaLnBrk="1" hangingPunct="1"/>
            <a:r>
              <a:rPr lang="en-US" dirty="0" smtClean="0"/>
              <a:t>Sources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85174" y="1381362"/>
            <a:ext cx="8644513" cy="5476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400" dirty="0" smtClean="0"/>
              <a:t>“GitHub Features”. Nov 20, 2014. </a:t>
            </a:r>
            <a:r>
              <a:rPr lang="en-US" sz="2400" i="1" dirty="0" smtClean="0"/>
              <a:t>GitHub Inc</a:t>
            </a:r>
            <a:r>
              <a:rPr lang="en-US" sz="2400" dirty="0" smtClean="0"/>
              <a:t>. 2014. </a:t>
            </a:r>
            <a:r>
              <a:rPr lang="en-US" sz="2400" dirty="0" smtClean="0">
                <a:hlinkClick r:id="rId4"/>
              </a:rPr>
              <a:t>https</a:t>
            </a:r>
            <a:r>
              <a:rPr lang="en-US" sz="2400" dirty="0">
                <a:hlinkClick r:id="rId4"/>
              </a:rPr>
              <a:t>://</a:t>
            </a:r>
            <a:r>
              <a:rPr lang="en-US" sz="2400" dirty="0" smtClean="0">
                <a:hlinkClick r:id="rId4"/>
              </a:rPr>
              <a:t>github.com/features</a:t>
            </a:r>
            <a:endParaRPr lang="en-US" sz="2400" dirty="0" smtClean="0"/>
          </a:p>
          <a:p>
            <a:pPr marL="342900" indent="-342900" eaLnBrk="1" hangingPunct="1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400" dirty="0" smtClean="0"/>
              <a:t>“Version Control – Why Do Big Companies Use Perforce?”. Nov 20, 2014. </a:t>
            </a:r>
            <a:r>
              <a:rPr lang="en-US" sz="2400" i="1" dirty="0" smtClean="0"/>
              <a:t>Stack Exchange Inc</a:t>
            </a:r>
            <a:r>
              <a:rPr lang="en-US" sz="2400" dirty="0" smtClean="0"/>
              <a:t>. </a:t>
            </a:r>
            <a:r>
              <a:rPr lang="en-US" sz="2400" dirty="0"/>
              <a:t>2014. </a:t>
            </a:r>
            <a:r>
              <a:rPr lang="en-US" sz="2400" dirty="0">
                <a:hlinkClick r:id="rId5"/>
              </a:rPr>
              <a:t>http://</a:t>
            </a:r>
            <a:r>
              <a:rPr lang="en-US" sz="2400" dirty="0" smtClean="0">
                <a:hlinkClick r:id="rId5"/>
              </a:rPr>
              <a:t>programmers.stackexchange.com/questions/85845/why-big-companies-use-perforce</a:t>
            </a:r>
            <a:endParaRPr lang="en-US" sz="2400" dirty="0" smtClean="0"/>
          </a:p>
          <a:p>
            <a:pPr marL="342900" indent="-342900" eaLnBrk="1" hangingPunct="1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r>
              <a:rPr lang="en-US" sz="2400" dirty="0" err="1" smtClean="0"/>
              <a:t>Orsini</a:t>
            </a:r>
            <a:r>
              <a:rPr lang="en-US" sz="2400" dirty="0" smtClean="0"/>
              <a:t>, Lauren</a:t>
            </a:r>
            <a:r>
              <a:rPr lang="en-US" sz="2400" dirty="0"/>
              <a:t>. “GitHub For Beginners: Don't Get Scared, Get </a:t>
            </a:r>
            <a:r>
              <a:rPr lang="en-US" sz="2400" dirty="0" smtClean="0"/>
              <a:t>Started”. Nov 20, 2014. </a:t>
            </a:r>
            <a:r>
              <a:rPr lang="en-US" sz="2400" i="1" dirty="0" smtClean="0"/>
              <a:t>Say Media Inc</a:t>
            </a:r>
            <a:r>
              <a:rPr lang="en-US" sz="2400" dirty="0" smtClean="0"/>
              <a:t>. </a:t>
            </a:r>
            <a:r>
              <a:rPr lang="en-US" sz="2400" dirty="0"/>
              <a:t>2014. </a:t>
            </a:r>
            <a:r>
              <a:rPr lang="en-US" sz="2400" dirty="0">
                <a:hlinkClick r:id="rId6"/>
              </a:rPr>
              <a:t>http://</a:t>
            </a:r>
            <a:r>
              <a:rPr lang="en-US" sz="2400" dirty="0" smtClean="0">
                <a:hlinkClick r:id="rId6"/>
              </a:rPr>
              <a:t>readwrite.com/2013/09/30/understanding-github-a-journey-for-beginners-part-1</a:t>
            </a:r>
            <a:endParaRPr lang="en-US" sz="2400" dirty="0" smtClean="0"/>
          </a:p>
          <a:p>
            <a:pPr marL="342900" indent="-342900" eaLnBrk="1" hangingPunct="1">
              <a:spcBef>
                <a:spcPct val="20000"/>
              </a:spcBef>
              <a:buSzPct val="75000"/>
              <a:buFont typeface="Arial" panose="020B0604020202020204" pitchFamily="34" charset="0"/>
              <a:buChar char="•"/>
            </a:pPr>
            <a:endParaRPr lang="en-US" sz="2400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0442001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Download and Install GitHub Desktop Client</a:t>
            </a:r>
            <a:endParaRPr lang="en-US" dirty="0" smtClean="0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40340" y="1433810"/>
            <a:ext cx="6860547" cy="4138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927414" y="1359628"/>
            <a:ext cx="7289172" cy="4138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457200" lvl="0" indent="-457200">
              <a:buFont typeface="+mj-lt"/>
              <a:buAutoNum type="arabicPeriod"/>
            </a:pPr>
            <a:r>
              <a:rPr lang="en-US" sz="2200" dirty="0" smtClean="0"/>
              <a:t>Go to </a:t>
            </a:r>
            <a:r>
              <a:rPr lang="en-US" sz="2200" dirty="0"/>
              <a:t>GitHub website: https://</a:t>
            </a:r>
            <a:r>
              <a:rPr lang="en-US" sz="2200" dirty="0" smtClean="0"/>
              <a:t>github.com</a:t>
            </a:r>
            <a:endParaRPr lang="en-US" sz="2200" dirty="0"/>
          </a:p>
          <a:p>
            <a:pPr marL="457200" lvl="0" indent="-457200">
              <a:buFont typeface="+mj-lt"/>
              <a:buAutoNum type="arabicPeriod"/>
            </a:pPr>
            <a:r>
              <a:rPr lang="en-US" sz="2200" dirty="0" smtClean="0"/>
              <a:t>Scroll down until you find the link for downloading “GitHub on Windows”.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sz="2200" dirty="0" smtClean="0"/>
              <a:t>Download and install GitHub Desktop. Note: You will install GitHub Desktop as well as </a:t>
            </a:r>
            <a:r>
              <a:rPr lang="en-US" sz="2200" dirty="0" err="1" smtClean="0"/>
              <a:t>Git</a:t>
            </a:r>
            <a:r>
              <a:rPr lang="en-US" sz="2200" dirty="0" smtClean="0"/>
              <a:t> Shell (command line)</a:t>
            </a:r>
            <a:endParaRPr lang="en-US" sz="2200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2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" t="12098" r="9432" b="6250"/>
          <a:stretch/>
        </p:blipFill>
        <p:spPr bwMode="auto">
          <a:xfrm>
            <a:off x="1702570" y="3256628"/>
            <a:ext cx="5738857" cy="31574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38758145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Forking a 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57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Forking </a:t>
            </a:r>
            <a:r>
              <a:rPr lang="en-US" dirty="0" smtClean="0"/>
              <a:t>a Repository Steps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-116847" y="1309836"/>
            <a:ext cx="8560760" cy="5052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Login to your personal online GitHub </a:t>
            </a:r>
            <a:r>
              <a:rPr lang="en-US" sz="2000" dirty="0" smtClean="0"/>
              <a:t>account.</a:t>
            </a: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Access the </a:t>
            </a:r>
            <a:r>
              <a:rPr lang="en-US" sz="2000" i="1" dirty="0" smtClean="0"/>
              <a:t>original master repository</a:t>
            </a:r>
            <a:r>
              <a:rPr lang="en-US" sz="2000" dirty="0" smtClean="0"/>
              <a:t> in online GitHub that you want to </a:t>
            </a:r>
            <a:r>
              <a:rPr lang="en-US" sz="2000" dirty="0" smtClean="0"/>
              <a:t>fork.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Click </a:t>
            </a:r>
            <a:r>
              <a:rPr lang="en-US" sz="2000" dirty="0" smtClean="0"/>
              <a:t>on “Fork” </a:t>
            </a:r>
            <a:r>
              <a:rPr lang="en-US" sz="2000" dirty="0" smtClean="0"/>
              <a:t>to </a:t>
            </a:r>
            <a:r>
              <a:rPr lang="en-US" sz="2000" dirty="0" smtClean="0"/>
              <a:t>perform the desired task to your personal account</a:t>
            </a:r>
            <a:r>
              <a:rPr lang="en-US" sz="2000" dirty="0" smtClean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You have now created your own forked copy of the repository. The authors and contributors from the original repo will not see your changes.</a:t>
            </a:r>
            <a:endParaRPr lang="en-US" sz="2000" dirty="0" smtClean="0"/>
          </a:p>
        </p:txBody>
      </p:sp>
      <p:pic>
        <p:nvPicPr>
          <p:cNvPr id="12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0" t="19532" r="13172" b="6250"/>
          <a:stretch/>
        </p:blipFill>
        <p:spPr bwMode="auto">
          <a:xfrm>
            <a:off x="544490" y="3241110"/>
            <a:ext cx="5874466" cy="3264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5665167" y="3285736"/>
            <a:ext cx="436881" cy="243452"/>
          </a:xfrm>
          <a:prstGeom prst="rect">
            <a:avLst/>
          </a:prstGeom>
          <a:ln w="5715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 w="76200">
                <a:solidFill>
                  <a:schemeClr val="tx1"/>
                </a:solidFill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14" name="Left Arrow 13"/>
          <p:cNvSpPr/>
          <p:nvPr/>
        </p:nvSpPr>
        <p:spPr>
          <a:xfrm>
            <a:off x="6148780" y="3285736"/>
            <a:ext cx="540352" cy="218542"/>
          </a:xfrm>
          <a:prstGeom prst="leftArrow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89132" y="3121751"/>
            <a:ext cx="1808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fork a copy of the repository to your personal account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01520735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Cloning a Forked Repository for Local Desktop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458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394" y="3026144"/>
            <a:ext cx="6399212" cy="3371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Clone Forked Repository</a:t>
            </a:r>
            <a:endParaRPr lang="en-US" dirty="0" smtClean="0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-116847" y="1309836"/>
            <a:ext cx="8560760" cy="5052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Ask Dr. Chris </a:t>
            </a:r>
            <a:r>
              <a:rPr lang="en-US" sz="2000" dirty="0" err="1" smtClean="0"/>
              <a:t>Lum</a:t>
            </a:r>
            <a:r>
              <a:rPr lang="en-US" sz="2000" dirty="0" smtClean="0"/>
              <a:t> to add you as a “Collaborator” to the UWAFSL repo.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Login </a:t>
            </a:r>
            <a:r>
              <a:rPr lang="en-US" sz="2000" dirty="0" smtClean="0"/>
              <a:t>to your </a:t>
            </a:r>
            <a:r>
              <a:rPr lang="en-US" sz="2000" dirty="0" smtClean="0"/>
              <a:t>GitHub Desktop local client.</a:t>
            </a: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Verify that </a:t>
            </a:r>
            <a:r>
              <a:rPr lang="en-US" sz="2000" dirty="0" smtClean="0"/>
              <a:t>the </a:t>
            </a:r>
            <a:r>
              <a:rPr lang="en-US" sz="2000" i="1" dirty="0" smtClean="0"/>
              <a:t>forked repository </a:t>
            </a:r>
            <a:r>
              <a:rPr lang="en-US" sz="2000" dirty="0" smtClean="0"/>
              <a:t>that </a:t>
            </a:r>
            <a:r>
              <a:rPr lang="en-US" sz="2000" dirty="0" smtClean="0"/>
              <a:t>you want to </a:t>
            </a:r>
            <a:r>
              <a:rPr lang="en-US" sz="2000" i="1" dirty="0" smtClean="0"/>
              <a:t>clone</a:t>
            </a:r>
            <a:r>
              <a:rPr lang="en-US" sz="2000" dirty="0" smtClean="0"/>
              <a:t> to your desktop is available. Note: If you were added as a “Collaborator” to UWAFSL by Dr. Chris </a:t>
            </a:r>
            <a:r>
              <a:rPr lang="en-US" sz="2000" dirty="0" err="1" smtClean="0"/>
              <a:t>Lum</a:t>
            </a:r>
            <a:r>
              <a:rPr lang="en-US" sz="2000" dirty="0" smtClean="0"/>
              <a:t>, you should see it on the left side of the GitHub Desktop client.</a:t>
            </a:r>
            <a:endParaRPr lang="en-US" sz="2000" dirty="0" smtClean="0"/>
          </a:p>
        </p:txBody>
      </p:sp>
      <p:sp>
        <p:nvSpPr>
          <p:cNvPr id="15" name="Left Arrow 14"/>
          <p:cNvSpPr/>
          <p:nvPr/>
        </p:nvSpPr>
        <p:spPr>
          <a:xfrm rot="10800000">
            <a:off x="826636" y="3666638"/>
            <a:ext cx="540352" cy="218542"/>
          </a:xfrm>
          <a:prstGeom prst="leftArrow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372394" y="3593019"/>
            <a:ext cx="900113" cy="321357"/>
          </a:xfrm>
          <a:prstGeom prst="rect">
            <a:avLst/>
          </a:prstGeom>
          <a:ln w="5715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3513139"/>
            <a:ext cx="1384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Forked Repository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13178791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50"/>
          <a:stretch/>
        </p:blipFill>
        <p:spPr bwMode="auto">
          <a:xfrm>
            <a:off x="985838" y="3586163"/>
            <a:ext cx="6689132" cy="301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Date Placeholder 8"/>
          <p:cNvSpPr>
            <a:spLocks noGrp="1"/>
          </p:cNvSpPr>
          <p:nvPr>
            <p:ph type="dt" sz="quarter" idx="12"/>
          </p:nvPr>
        </p:nvSpPr>
        <p:spPr/>
        <p:txBody>
          <a:bodyPr/>
          <a:lstStyle/>
          <a:p>
            <a:pPr>
              <a:defRPr/>
            </a:pPr>
            <a:fld id="{8964FBB7-F7A0-453F-BF73-5797D9D2C75A}" type="datetime1">
              <a:rPr lang="en-US" smtClean="0"/>
              <a:t>12/18/2014</a:t>
            </a:fld>
            <a:endParaRPr 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Clone Forked Repository</a:t>
            </a:r>
            <a:endParaRPr lang="en-US" dirty="0" smtClean="0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AD8003-4C9C-4D8E-A0A1-AF4908494FAD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University of Washington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-116847" y="1309836"/>
            <a:ext cx="8560760" cy="5052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914400" lvl="1" indent="-457200">
              <a:buFont typeface="+mj-lt"/>
              <a:buAutoNum type="arabicPeriod" startAt="4"/>
            </a:pPr>
            <a:r>
              <a:rPr lang="en-US" sz="2000" dirty="0" smtClean="0"/>
              <a:t>Click on the plus sign at the top left corner.</a:t>
            </a:r>
            <a:endParaRPr lang="en-US" sz="2000" dirty="0" smtClean="0"/>
          </a:p>
          <a:p>
            <a:pPr marL="914400" lvl="1" indent="-457200">
              <a:buFont typeface="+mj-lt"/>
              <a:buAutoNum type="arabicPeriod" startAt="4"/>
            </a:pPr>
            <a:r>
              <a:rPr lang="en-US" sz="2000" dirty="0" smtClean="0"/>
              <a:t>Click on the “Clone” tab. Note: Your forked repository should be available in the list.</a:t>
            </a:r>
          </a:p>
          <a:p>
            <a:pPr marL="914400" lvl="1" indent="-457200">
              <a:buFont typeface="+mj-lt"/>
              <a:buAutoNum type="arabicPeriod" startAt="4"/>
            </a:pPr>
            <a:r>
              <a:rPr lang="en-US" sz="2000" dirty="0" smtClean="0"/>
              <a:t>Click on your desired repository that you want to clone and click on the check mark on the bottom.</a:t>
            </a:r>
          </a:p>
          <a:p>
            <a:pPr marL="914400" lvl="1" indent="-457200">
              <a:buFont typeface="+mj-lt"/>
              <a:buAutoNum type="arabicPeriod" startAt="4"/>
            </a:pPr>
            <a:r>
              <a:rPr lang="en-US" sz="2000" dirty="0" smtClean="0"/>
              <a:t>You have now created a desktop copy of the UWAFSL repo that you can make changes to!</a:t>
            </a:r>
          </a:p>
          <a:p>
            <a:pPr marL="914400" lvl="1" indent="-457200">
              <a:buFont typeface="+mj-lt"/>
              <a:buAutoNum type="arabicPeriod" startAt="4"/>
            </a:pPr>
            <a:endParaRPr lang="en-US" sz="2000" dirty="0" smtClean="0"/>
          </a:p>
        </p:txBody>
      </p:sp>
      <p:sp>
        <p:nvSpPr>
          <p:cNvPr id="15" name="Left Arrow 14"/>
          <p:cNvSpPr/>
          <p:nvPr/>
        </p:nvSpPr>
        <p:spPr>
          <a:xfrm>
            <a:off x="3623181" y="5842827"/>
            <a:ext cx="540352" cy="218542"/>
          </a:xfrm>
          <a:prstGeom prst="leftArrow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257424" y="5842827"/>
            <a:ext cx="1343025" cy="161583"/>
          </a:xfrm>
          <a:prstGeom prst="rect">
            <a:avLst/>
          </a:prstGeom>
          <a:ln w="5715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63533" y="5628933"/>
            <a:ext cx="1808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</a:t>
            </a:r>
            <a:r>
              <a:rPr lang="en-US" dirty="0" smtClean="0"/>
              <a:t>clone to desktop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443163" y="3836305"/>
            <a:ext cx="285750" cy="207058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85838" y="3586163"/>
            <a:ext cx="328612" cy="250141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aramond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89111539"/>
      </p:ext>
    </p:extLst>
  </p:cSld>
  <p:clrMapOvr>
    <a:masterClrMapping/>
  </p:clrMapOvr>
  <p:transition advTm="465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ORDWRAP" val="0"/>
  <p:tag name="DEFAULTWIDTH" val="695"/>
  <p:tag name="DEFAULTHEIGHT" val="48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4.2|4.9|8.1"/>
</p:tagLst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aramond" pitchFamily="18" charset="0"/>
          </a:defRPr>
        </a:defPPr>
      </a:lstStyle>
    </a:spDef>
    <a:lnDef>
      <a:spPr bwMode="auto"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66925</TotalTime>
  <Words>1724</Words>
  <Application>Microsoft Office PowerPoint</Application>
  <PresentationFormat>On-screen Show (4:3)</PresentationFormat>
  <Paragraphs>229</Paragraphs>
  <Slides>38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Garamond</vt:lpstr>
      <vt:lpstr>Times New Roman</vt:lpstr>
      <vt:lpstr>Wingdings</vt:lpstr>
      <vt:lpstr>Pixel</vt:lpstr>
      <vt:lpstr>GitHub</vt:lpstr>
      <vt:lpstr>Creating an Account and Downloading Desktop Client</vt:lpstr>
      <vt:lpstr>Creating An Account</vt:lpstr>
      <vt:lpstr>Download and Install GitHub Desktop Client</vt:lpstr>
      <vt:lpstr>Forking a Repository</vt:lpstr>
      <vt:lpstr>Forking a Repository Steps</vt:lpstr>
      <vt:lpstr>Cloning a Forked Repository for Local Desktop Use</vt:lpstr>
      <vt:lpstr>Clone Forked Repository</vt:lpstr>
      <vt:lpstr>Clone Forked Repository</vt:lpstr>
      <vt:lpstr>Syncing a Local Clone to the Original Master Repository (Receive Updates/Bug Fixes from Original Repository, diydrones/arudpilot)</vt:lpstr>
      <vt:lpstr>Basic Requirements</vt:lpstr>
      <vt:lpstr>Set “Upstream” Remote Repository</vt:lpstr>
      <vt:lpstr>Set “Upstream” Remote Repo </vt:lpstr>
      <vt:lpstr>Set “Upstream” Remote Repo (cont.) </vt:lpstr>
      <vt:lpstr>Set “Upstream” Remote Repo (cont.) </vt:lpstr>
      <vt:lpstr>Syncing the Original Master Repository with your Local Desktop Clone (Receive Updates and Bug Fixes from diydrones/ardupilot)</vt:lpstr>
      <vt:lpstr>Sync Original Repo w/ Local Clone</vt:lpstr>
      <vt:lpstr>Sync Original Repo w/ Local Clone (cont.)</vt:lpstr>
      <vt:lpstr>Sync Original Repo w/ Local Clone (cont.)</vt:lpstr>
      <vt:lpstr>Making Changes in Local Desktop Cloned Repository </vt:lpstr>
      <vt:lpstr>Making Changes in Desktop Repository (Cont.)</vt:lpstr>
      <vt:lpstr>Push Local Changes to UWAFSL Forked Master Repository</vt:lpstr>
      <vt:lpstr>Sync UWAFSL Forked Repo w/ Local Clone Changes</vt:lpstr>
      <vt:lpstr>Sync UWAFSL Forked Repo w/ Local Clone Changes</vt:lpstr>
      <vt:lpstr>Sync UWAFSL Forked Repo w/ Local Clone Changes</vt:lpstr>
      <vt:lpstr>(Optional) Pushing Changes to Forked Repo via Command Line</vt:lpstr>
      <vt:lpstr>(Optional Alternative) Making Changes in Online Repository</vt:lpstr>
      <vt:lpstr>Making Changes in Online Repository</vt:lpstr>
      <vt:lpstr>Making Changes in Online Repository (Cont.)</vt:lpstr>
      <vt:lpstr>Making Changes in Online Repository (Cont.)</vt:lpstr>
      <vt:lpstr>Making Changes in Online Repository (Cont.)</vt:lpstr>
      <vt:lpstr>Informational Slides on GitHub</vt:lpstr>
      <vt:lpstr>GitHub Main Functions</vt:lpstr>
      <vt:lpstr>What is a Repository?</vt:lpstr>
      <vt:lpstr>What is a Repository? (Cont.)</vt:lpstr>
      <vt:lpstr>GitHub vs. Perforce</vt:lpstr>
      <vt:lpstr>GitHub as a Replacement for Perforce?</vt:lpstr>
      <vt:lpstr>Sources</vt:lpstr>
    </vt:vector>
  </TitlesOfParts>
  <Company>University of Washington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lum</dc:creator>
  <cp:lastModifiedBy>Daniel</cp:lastModifiedBy>
  <cp:revision>4459</cp:revision>
  <dcterms:created xsi:type="dcterms:W3CDTF">1601-01-01T00:00:00Z</dcterms:created>
  <dcterms:modified xsi:type="dcterms:W3CDTF">2014-12-19T02:48:49Z</dcterms:modified>
</cp:coreProperties>
</file>